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94" r:id="rId21"/>
    <p:sldId id="275" r:id="rId22"/>
    <p:sldId id="295" r:id="rId23"/>
    <p:sldId id="276" r:id="rId24"/>
    <p:sldId id="277" r:id="rId25"/>
    <p:sldId id="278"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72B413-C0E7-4092-BA34-B51AE9FDD1F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3C75D81-B378-4154-813E-C77745956E80}">
      <dgm:prSet/>
      <dgm:spPr/>
      <dgm:t>
        <a:bodyPr/>
        <a:lstStyle/>
        <a:p>
          <a:r>
            <a:rPr lang="en-IN" dirty="0"/>
            <a:t>DNA contains all information of </a:t>
          </a:r>
          <a:r>
            <a:rPr lang="en-IN" b="1" dirty="0"/>
            <a:t>human</a:t>
          </a:r>
          <a:endParaRPr lang="en-US" b="1" dirty="0"/>
        </a:p>
      </dgm:t>
    </dgm:pt>
    <dgm:pt modelId="{4FD786B8-0A6A-4A18-BD6E-BBB19935AE13}" type="parTrans" cxnId="{00CE59A8-8B93-47CF-8C76-12334237B178}">
      <dgm:prSet/>
      <dgm:spPr/>
      <dgm:t>
        <a:bodyPr/>
        <a:lstStyle/>
        <a:p>
          <a:endParaRPr lang="en-US"/>
        </a:p>
      </dgm:t>
    </dgm:pt>
    <dgm:pt modelId="{647F0893-425E-4193-A2BE-03BEC0D17711}" type="sibTrans" cxnId="{00CE59A8-8B93-47CF-8C76-12334237B178}">
      <dgm:prSet/>
      <dgm:spPr/>
      <dgm:t>
        <a:bodyPr/>
        <a:lstStyle/>
        <a:p>
          <a:endParaRPr lang="en-US"/>
        </a:p>
      </dgm:t>
    </dgm:pt>
    <dgm:pt modelId="{D42BCAC2-D1BC-4814-9F8F-FB0830139639}">
      <dgm:prSet/>
      <dgm:spPr/>
      <dgm:t>
        <a:bodyPr/>
        <a:lstStyle/>
        <a:p>
          <a:r>
            <a:rPr lang="en-IN" b="1" dirty="0"/>
            <a:t>Before</a:t>
          </a:r>
          <a:r>
            <a:rPr lang="en-IN" dirty="0"/>
            <a:t> any cell division, a cell must duplicate all its DNA</a:t>
          </a:r>
          <a:endParaRPr lang="en-US" dirty="0"/>
        </a:p>
      </dgm:t>
    </dgm:pt>
    <dgm:pt modelId="{3623840F-D3F0-4CE0-BCE0-79A0D36320C6}" type="parTrans" cxnId="{F0F9E7F3-9C84-4966-BA28-B819C6AF4603}">
      <dgm:prSet/>
      <dgm:spPr/>
      <dgm:t>
        <a:bodyPr/>
        <a:lstStyle/>
        <a:p>
          <a:endParaRPr lang="en-US"/>
        </a:p>
      </dgm:t>
    </dgm:pt>
    <dgm:pt modelId="{12C9049F-3F83-4602-AE72-A45F0C515D3E}" type="sibTrans" cxnId="{F0F9E7F3-9C84-4966-BA28-B819C6AF4603}">
      <dgm:prSet/>
      <dgm:spPr/>
      <dgm:t>
        <a:bodyPr/>
        <a:lstStyle/>
        <a:p>
          <a:endParaRPr lang="en-US"/>
        </a:p>
      </dgm:t>
    </dgm:pt>
    <dgm:pt modelId="{1A25548E-BC91-4650-9495-D8616695DCA6}">
      <dgm:prSet/>
      <dgm:spPr/>
      <dgm:t>
        <a:bodyPr/>
        <a:lstStyle/>
        <a:p>
          <a:r>
            <a:rPr lang="en-IN" dirty="0"/>
            <a:t>Replication occurs during the </a:t>
          </a:r>
          <a:r>
            <a:rPr lang="en-IN" b="1" dirty="0"/>
            <a:t>S phase of the cell </a:t>
          </a:r>
          <a:r>
            <a:rPr lang="en-IN" dirty="0"/>
            <a:t>(S-phase means Synthesis phase of interface)</a:t>
          </a:r>
          <a:endParaRPr lang="en-US" dirty="0"/>
        </a:p>
      </dgm:t>
    </dgm:pt>
    <dgm:pt modelId="{EA66BBCE-2D69-4410-9712-F007175B28DC}" type="parTrans" cxnId="{745B7D62-C303-45CB-9F75-BA4AFD7D2224}">
      <dgm:prSet/>
      <dgm:spPr/>
      <dgm:t>
        <a:bodyPr/>
        <a:lstStyle/>
        <a:p>
          <a:endParaRPr lang="en-US"/>
        </a:p>
      </dgm:t>
    </dgm:pt>
    <dgm:pt modelId="{5CFB802C-4E91-444F-AE39-D9A66AC39D74}" type="sibTrans" cxnId="{745B7D62-C303-45CB-9F75-BA4AFD7D2224}">
      <dgm:prSet/>
      <dgm:spPr/>
      <dgm:t>
        <a:bodyPr/>
        <a:lstStyle/>
        <a:p>
          <a:endParaRPr lang="en-US"/>
        </a:p>
      </dgm:t>
    </dgm:pt>
    <dgm:pt modelId="{A2D0329C-757B-49B5-BA44-BE6CF92AA2C9}" type="pres">
      <dgm:prSet presAssocID="{BD72B413-C0E7-4092-BA34-B51AE9FDD1F6}" presName="linear" presStyleCnt="0">
        <dgm:presLayoutVars>
          <dgm:animLvl val="lvl"/>
          <dgm:resizeHandles val="exact"/>
        </dgm:presLayoutVars>
      </dgm:prSet>
      <dgm:spPr/>
    </dgm:pt>
    <dgm:pt modelId="{AA36E29F-6EC7-48D6-BA14-81F0BCBE0D6E}" type="pres">
      <dgm:prSet presAssocID="{83C75D81-B378-4154-813E-C77745956E80}" presName="parentText" presStyleLbl="node1" presStyleIdx="0" presStyleCnt="3">
        <dgm:presLayoutVars>
          <dgm:chMax val="0"/>
          <dgm:bulletEnabled val="1"/>
        </dgm:presLayoutVars>
      </dgm:prSet>
      <dgm:spPr/>
    </dgm:pt>
    <dgm:pt modelId="{5F05A857-9126-410D-8A49-7D04866B90E3}" type="pres">
      <dgm:prSet presAssocID="{647F0893-425E-4193-A2BE-03BEC0D17711}" presName="spacer" presStyleCnt="0"/>
      <dgm:spPr/>
    </dgm:pt>
    <dgm:pt modelId="{17284422-A37E-4E81-964E-34C80BCAF055}" type="pres">
      <dgm:prSet presAssocID="{D42BCAC2-D1BC-4814-9F8F-FB0830139639}" presName="parentText" presStyleLbl="node1" presStyleIdx="1" presStyleCnt="3">
        <dgm:presLayoutVars>
          <dgm:chMax val="0"/>
          <dgm:bulletEnabled val="1"/>
        </dgm:presLayoutVars>
      </dgm:prSet>
      <dgm:spPr/>
    </dgm:pt>
    <dgm:pt modelId="{C11CEDAB-CC9E-476E-8353-810E72B96A01}" type="pres">
      <dgm:prSet presAssocID="{12C9049F-3F83-4602-AE72-A45F0C515D3E}" presName="spacer" presStyleCnt="0"/>
      <dgm:spPr/>
    </dgm:pt>
    <dgm:pt modelId="{F386E5A2-C6CE-4F8D-A8C7-0D91289B0938}" type="pres">
      <dgm:prSet presAssocID="{1A25548E-BC91-4650-9495-D8616695DCA6}" presName="parentText" presStyleLbl="node1" presStyleIdx="2" presStyleCnt="3">
        <dgm:presLayoutVars>
          <dgm:chMax val="0"/>
          <dgm:bulletEnabled val="1"/>
        </dgm:presLayoutVars>
      </dgm:prSet>
      <dgm:spPr/>
    </dgm:pt>
  </dgm:ptLst>
  <dgm:cxnLst>
    <dgm:cxn modelId="{00333506-59E7-463D-AE17-87EB25744DFD}" type="presOf" srcId="{BD72B413-C0E7-4092-BA34-B51AE9FDD1F6}" destId="{A2D0329C-757B-49B5-BA44-BE6CF92AA2C9}" srcOrd="0" destOrd="0" presId="urn:microsoft.com/office/officeart/2005/8/layout/vList2"/>
    <dgm:cxn modelId="{86241317-5FB4-497B-9327-A3A61727CC00}" type="presOf" srcId="{83C75D81-B378-4154-813E-C77745956E80}" destId="{AA36E29F-6EC7-48D6-BA14-81F0BCBE0D6E}" srcOrd="0" destOrd="0" presId="urn:microsoft.com/office/officeart/2005/8/layout/vList2"/>
    <dgm:cxn modelId="{745B7D62-C303-45CB-9F75-BA4AFD7D2224}" srcId="{BD72B413-C0E7-4092-BA34-B51AE9FDD1F6}" destId="{1A25548E-BC91-4650-9495-D8616695DCA6}" srcOrd="2" destOrd="0" parTransId="{EA66BBCE-2D69-4410-9712-F007175B28DC}" sibTransId="{5CFB802C-4E91-444F-AE39-D9A66AC39D74}"/>
    <dgm:cxn modelId="{F5371056-644C-4D94-9B13-3253452C28D3}" type="presOf" srcId="{1A25548E-BC91-4650-9495-D8616695DCA6}" destId="{F386E5A2-C6CE-4F8D-A8C7-0D91289B0938}" srcOrd="0" destOrd="0" presId="urn:microsoft.com/office/officeart/2005/8/layout/vList2"/>
    <dgm:cxn modelId="{00CE59A8-8B93-47CF-8C76-12334237B178}" srcId="{BD72B413-C0E7-4092-BA34-B51AE9FDD1F6}" destId="{83C75D81-B378-4154-813E-C77745956E80}" srcOrd="0" destOrd="0" parTransId="{4FD786B8-0A6A-4A18-BD6E-BBB19935AE13}" sibTransId="{647F0893-425E-4193-A2BE-03BEC0D17711}"/>
    <dgm:cxn modelId="{48220BAA-939D-4B8B-B2C3-3AECC4779A23}" type="presOf" srcId="{D42BCAC2-D1BC-4814-9F8F-FB0830139639}" destId="{17284422-A37E-4E81-964E-34C80BCAF055}" srcOrd="0" destOrd="0" presId="urn:microsoft.com/office/officeart/2005/8/layout/vList2"/>
    <dgm:cxn modelId="{F0F9E7F3-9C84-4966-BA28-B819C6AF4603}" srcId="{BD72B413-C0E7-4092-BA34-B51AE9FDD1F6}" destId="{D42BCAC2-D1BC-4814-9F8F-FB0830139639}" srcOrd="1" destOrd="0" parTransId="{3623840F-D3F0-4CE0-BCE0-79A0D36320C6}" sibTransId="{12C9049F-3F83-4602-AE72-A45F0C515D3E}"/>
    <dgm:cxn modelId="{18B19038-8427-42E2-8713-6D360CFEC477}" type="presParOf" srcId="{A2D0329C-757B-49B5-BA44-BE6CF92AA2C9}" destId="{AA36E29F-6EC7-48D6-BA14-81F0BCBE0D6E}" srcOrd="0" destOrd="0" presId="urn:microsoft.com/office/officeart/2005/8/layout/vList2"/>
    <dgm:cxn modelId="{9BF6C66D-1DE0-4B91-A6E8-6E888D4E868B}" type="presParOf" srcId="{A2D0329C-757B-49B5-BA44-BE6CF92AA2C9}" destId="{5F05A857-9126-410D-8A49-7D04866B90E3}" srcOrd="1" destOrd="0" presId="urn:microsoft.com/office/officeart/2005/8/layout/vList2"/>
    <dgm:cxn modelId="{A329C159-5AB3-428B-B49F-D009FC55723D}" type="presParOf" srcId="{A2D0329C-757B-49B5-BA44-BE6CF92AA2C9}" destId="{17284422-A37E-4E81-964E-34C80BCAF055}" srcOrd="2" destOrd="0" presId="urn:microsoft.com/office/officeart/2005/8/layout/vList2"/>
    <dgm:cxn modelId="{190545DB-5FDD-4DC8-B788-253158DFBCF0}" type="presParOf" srcId="{A2D0329C-757B-49B5-BA44-BE6CF92AA2C9}" destId="{C11CEDAB-CC9E-476E-8353-810E72B96A01}" srcOrd="3" destOrd="0" presId="urn:microsoft.com/office/officeart/2005/8/layout/vList2"/>
    <dgm:cxn modelId="{E876892D-4004-473B-A6A7-07CD507A9A68}" type="presParOf" srcId="{A2D0329C-757B-49B5-BA44-BE6CF92AA2C9}" destId="{F386E5A2-C6CE-4F8D-A8C7-0D91289B093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E858A6-EFAF-4E02-8AC1-7E1919A8D79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A794C21-7AA6-4AF7-B83B-086E0D0D2644}">
      <dgm:prSet/>
      <dgm:spPr/>
      <dgm:t>
        <a:bodyPr/>
        <a:lstStyle/>
        <a:p>
          <a:r>
            <a:rPr lang="en-IN"/>
            <a:t>2 DNA strands are separated</a:t>
          </a:r>
          <a:endParaRPr lang="en-US"/>
        </a:p>
      </dgm:t>
    </dgm:pt>
    <dgm:pt modelId="{AE52B3EA-9807-4C22-80A1-DC76C38EC5C8}" type="parTrans" cxnId="{2BC0B541-2E9E-43FF-860B-0478F7802851}">
      <dgm:prSet/>
      <dgm:spPr/>
      <dgm:t>
        <a:bodyPr/>
        <a:lstStyle/>
        <a:p>
          <a:endParaRPr lang="en-US"/>
        </a:p>
      </dgm:t>
    </dgm:pt>
    <dgm:pt modelId="{2CBD33EA-3785-4BC3-B8D2-31C2640538F3}" type="sibTrans" cxnId="{2BC0B541-2E9E-43FF-860B-0478F7802851}">
      <dgm:prSet/>
      <dgm:spPr/>
      <dgm:t>
        <a:bodyPr/>
        <a:lstStyle/>
        <a:p>
          <a:endParaRPr lang="en-US"/>
        </a:p>
      </dgm:t>
    </dgm:pt>
    <dgm:pt modelId="{F49CB72A-50C5-4FF2-BAD0-DA2CB13786C3}">
      <dgm:prSet/>
      <dgm:spPr/>
      <dgm:t>
        <a:bodyPr/>
        <a:lstStyle/>
        <a:p>
          <a:r>
            <a:rPr lang="en-IN" b="1" dirty="0"/>
            <a:t>SSB</a:t>
          </a:r>
          <a:r>
            <a:rPr lang="en-IN" dirty="0"/>
            <a:t> protein stabilize the single Stranded DNA</a:t>
          </a:r>
          <a:endParaRPr lang="en-US" dirty="0"/>
        </a:p>
      </dgm:t>
    </dgm:pt>
    <dgm:pt modelId="{63114BF9-A98B-4B88-B4A6-A5C9EA02F8D7}" type="parTrans" cxnId="{46566D96-D305-4C0C-95B4-5CED5C098458}">
      <dgm:prSet/>
      <dgm:spPr/>
      <dgm:t>
        <a:bodyPr/>
        <a:lstStyle/>
        <a:p>
          <a:endParaRPr lang="en-US"/>
        </a:p>
      </dgm:t>
    </dgm:pt>
    <dgm:pt modelId="{FCED1F2E-FC04-425E-BB12-3DA2922F018E}" type="sibTrans" cxnId="{46566D96-D305-4C0C-95B4-5CED5C098458}">
      <dgm:prSet/>
      <dgm:spPr/>
      <dgm:t>
        <a:bodyPr/>
        <a:lstStyle/>
        <a:p>
          <a:endParaRPr lang="en-US"/>
        </a:p>
      </dgm:t>
    </dgm:pt>
    <dgm:pt modelId="{9F8BA7E3-36EA-4C89-A284-B926932A349A}">
      <dgm:prSet/>
      <dgm:spPr/>
      <dgm:t>
        <a:bodyPr/>
        <a:lstStyle/>
        <a:p>
          <a:r>
            <a:rPr lang="en-IN"/>
            <a:t>Two DNA Strand from replication forks was created </a:t>
          </a:r>
          <a:endParaRPr lang="en-US"/>
        </a:p>
      </dgm:t>
    </dgm:pt>
    <dgm:pt modelId="{7BBA9173-F543-414C-9D3A-F61A47BD8DC1}" type="parTrans" cxnId="{53B3F7C0-DCBE-4885-8A9E-55967C3B70B3}">
      <dgm:prSet/>
      <dgm:spPr/>
      <dgm:t>
        <a:bodyPr/>
        <a:lstStyle/>
        <a:p>
          <a:endParaRPr lang="en-US"/>
        </a:p>
      </dgm:t>
    </dgm:pt>
    <dgm:pt modelId="{13E2C393-ED97-4231-AA77-623705567199}" type="sibTrans" cxnId="{53B3F7C0-DCBE-4885-8A9E-55967C3B70B3}">
      <dgm:prSet/>
      <dgm:spPr/>
      <dgm:t>
        <a:bodyPr/>
        <a:lstStyle/>
        <a:p>
          <a:endParaRPr lang="en-US"/>
        </a:p>
      </dgm:t>
    </dgm:pt>
    <dgm:pt modelId="{70908408-13B2-40A5-B01D-2FE2D950D27B}">
      <dgm:prSet/>
      <dgm:spPr/>
      <dgm:t>
        <a:bodyPr/>
        <a:lstStyle/>
        <a:p>
          <a:r>
            <a:rPr lang="en-IN"/>
            <a:t>Each strand acts as template strand</a:t>
          </a:r>
          <a:endParaRPr lang="en-US"/>
        </a:p>
      </dgm:t>
    </dgm:pt>
    <dgm:pt modelId="{7EBB0A97-5FFF-48C6-9F43-622476610A88}" type="parTrans" cxnId="{F8330DA8-1B02-4EEC-8D84-523C04C17D42}">
      <dgm:prSet/>
      <dgm:spPr/>
      <dgm:t>
        <a:bodyPr/>
        <a:lstStyle/>
        <a:p>
          <a:endParaRPr lang="en-US"/>
        </a:p>
      </dgm:t>
    </dgm:pt>
    <dgm:pt modelId="{8FD9D5F7-1063-4CBC-B1CB-42E5E3508F28}" type="sibTrans" cxnId="{F8330DA8-1B02-4EEC-8D84-523C04C17D42}">
      <dgm:prSet/>
      <dgm:spPr/>
      <dgm:t>
        <a:bodyPr/>
        <a:lstStyle/>
        <a:p>
          <a:endParaRPr lang="en-US"/>
        </a:p>
      </dgm:t>
    </dgm:pt>
    <dgm:pt modelId="{00E95E50-1289-4092-920C-3F663AF35594}">
      <dgm:prSet/>
      <dgm:spPr/>
      <dgm:t>
        <a:bodyPr/>
        <a:lstStyle/>
        <a:p>
          <a:r>
            <a:rPr lang="en-IN"/>
            <a:t>Replication proceeds from 5’ to 3’ end</a:t>
          </a:r>
          <a:endParaRPr lang="en-US"/>
        </a:p>
      </dgm:t>
    </dgm:pt>
    <dgm:pt modelId="{B61BB2DD-4C03-42EA-9C22-20536678360B}" type="parTrans" cxnId="{99FA0513-6AE1-4BA7-B8AA-D104321BFB13}">
      <dgm:prSet/>
      <dgm:spPr/>
      <dgm:t>
        <a:bodyPr/>
        <a:lstStyle/>
        <a:p>
          <a:endParaRPr lang="en-US"/>
        </a:p>
      </dgm:t>
    </dgm:pt>
    <dgm:pt modelId="{18F92E1D-D620-447B-8150-1A4BF2933CE3}" type="sibTrans" cxnId="{99FA0513-6AE1-4BA7-B8AA-D104321BFB13}">
      <dgm:prSet/>
      <dgm:spPr/>
      <dgm:t>
        <a:bodyPr/>
        <a:lstStyle/>
        <a:p>
          <a:endParaRPr lang="en-US"/>
        </a:p>
      </dgm:t>
    </dgm:pt>
    <dgm:pt modelId="{844A257D-F5C5-48EE-A57A-9EBFBD1987D2}" type="pres">
      <dgm:prSet presAssocID="{9BE858A6-EFAF-4E02-8AC1-7E1919A8D79B}" presName="linear" presStyleCnt="0">
        <dgm:presLayoutVars>
          <dgm:animLvl val="lvl"/>
          <dgm:resizeHandles val="exact"/>
        </dgm:presLayoutVars>
      </dgm:prSet>
      <dgm:spPr/>
    </dgm:pt>
    <dgm:pt modelId="{4AC48713-7848-41E0-BA32-A33CDDCEF942}" type="pres">
      <dgm:prSet presAssocID="{1A794C21-7AA6-4AF7-B83B-086E0D0D2644}" presName="parentText" presStyleLbl="node1" presStyleIdx="0" presStyleCnt="5">
        <dgm:presLayoutVars>
          <dgm:chMax val="0"/>
          <dgm:bulletEnabled val="1"/>
        </dgm:presLayoutVars>
      </dgm:prSet>
      <dgm:spPr/>
    </dgm:pt>
    <dgm:pt modelId="{9D66847A-102E-440D-9392-786EB7CFB6C8}" type="pres">
      <dgm:prSet presAssocID="{2CBD33EA-3785-4BC3-B8D2-31C2640538F3}" presName="spacer" presStyleCnt="0"/>
      <dgm:spPr/>
    </dgm:pt>
    <dgm:pt modelId="{F622A9EB-4658-4038-8523-82A5A2F40AF1}" type="pres">
      <dgm:prSet presAssocID="{F49CB72A-50C5-4FF2-BAD0-DA2CB13786C3}" presName="parentText" presStyleLbl="node1" presStyleIdx="1" presStyleCnt="5">
        <dgm:presLayoutVars>
          <dgm:chMax val="0"/>
          <dgm:bulletEnabled val="1"/>
        </dgm:presLayoutVars>
      </dgm:prSet>
      <dgm:spPr/>
    </dgm:pt>
    <dgm:pt modelId="{BB162306-1AB5-48F8-9E69-4CE0EBD4072D}" type="pres">
      <dgm:prSet presAssocID="{FCED1F2E-FC04-425E-BB12-3DA2922F018E}" presName="spacer" presStyleCnt="0"/>
      <dgm:spPr/>
    </dgm:pt>
    <dgm:pt modelId="{AB4D1FB0-2306-4244-B40A-0AD6B9EFCEF8}" type="pres">
      <dgm:prSet presAssocID="{9F8BA7E3-36EA-4C89-A284-B926932A349A}" presName="parentText" presStyleLbl="node1" presStyleIdx="2" presStyleCnt="5">
        <dgm:presLayoutVars>
          <dgm:chMax val="0"/>
          <dgm:bulletEnabled val="1"/>
        </dgm:presLayoutVars>
      </dgm:prSet>
      <dgm:spPr/>
    </dgm:pt>
    <dgm:pt modelId="{FDBD2602-F293-47EC-849E-7C47BD0EA6C9}" type="pres">
      <dgm:prSet presAssocID="{13E2C393-ED97-4231-AA77-623705567199}" presName="spacer" presStyleCnt="0"/>
      <dgm:spPr/>
    </dgm:pt>
    <dgm:pt modelId="{191B03E0-102D-4494-8DBF-19AD3B0A9648}" type="pres">
      <dgm:prSet presAssocID="{70908408-13B2-40A5-B01D-2FE2D950D27B}" presName="parentText" presStyleLbl="node1" presStyleIdx="3" presStyleCnt="5">
        <dgm:presLayoutVars>
          <dgm:chMax val="0"/>
          <dgm:bulletEnabled val="1"/>
        </dgm:presLayoutVars>
      </dgm:prSet>
      <dgm:spPr/>
    </dgm:pt>
    <dgm:pt modelId="{E5B4BE7C-779E-4242-AA78-106A4463864D}" type="pres">
      <dgm:prSet presAssocID="{8FD9D5F7-1063-4CBC-B1CB-42E5E3508F28}" presName="spacer" presStyleCnt="0"/>
      <dgm:spPr/>
    </dgm:pt>
    <dgm:pt modelId="{586FDFD5-59BE-408A-944B-6D71F6706144}" type="pres">
      <dgm:prSet presAssocID="{00E95E50-1289-4092-920C-3F663AF35594}" presName="parentText" presStyleLbl="node1" presStyleIdx="4" presStyleCnt="5" custLinFactNeighborX="-842" custLinFactNeighborY="-18956">
        <dgm:presLayoutVars>
          <dgm:chMax val="0"/>
          <dgm:bulletEnabled val="1"/>
        </dgm:presLayoutVars>
      </dgm:prSet>
      <dgm:spPr/>
    </dgm:pt>
  </dgm:ptLst>
  <dgm:cxnLst>
    <dgm:cxn modelId="{99FA0513-6AE1-4BA7-B8AA-D104321BFB13}" srcId="{9BE858A6-EFAF-4E02-8AC1-7E1919A8D79B}" destId="{00E95E50-1289-4092-920C-3F663AF35594}" srcOrd="4" destOrd="0" parTransId="{B61BB2DD-4C03-42EA-9C22-20536678360B}" sibTransId="{18F92E1D-D620-447B-8150-1A4BF2933CE3}"/>
    <dgm:cxn modelId="{17C6525B-F0D4-4524-9041-A34B31F958D7}" type="presOf" srcId="{F49CB72A-50C5-4FF2-BAD0-DA2CB13786C3}" destId="{F622A9EB-4658-4038-8523-82A5A2F40AF1}" srcOrd="0" destOrd="0" presId="urn:microsoft.com/office/officeart/2005/8/layout/vList2"/>
    <dgm:cxn modelId="{2BC0B541-2E9E-43FF-860B-0478F7802851}" srcId="{9BE858A6-EFAF-4E02-8AC1-7E1919A8D79B}" destId="{1A794C21-7AA6-4AF7-B83B-086E0D0D2644}" srcOrd="0" destOrd="0" parTransId="{AE52B3EA-9807-4C22-80A1-DC76C38EC5C8}" sibTransId="{2CBD33EA-3785-4BC3-B8D2-31C2640538F3}"/>
    <dgm:cxn modelId="{D7426E4A-AC5E-49C7-9D1D-475AB9F6C4B9}" type="presOf" srcId="{00E95E50-1289-4092-920C-3F663AF35594}" destId="{586FDFD5-59BE-408A-944B-6D71F6706144}" srcOrd="0" destOrd="0" presId="urn:microsoft.com/office/officeart/2005/8/layout/vList2"/>
    <dgm:cxn modelId="{46566D96-D305-4C0C-95B4-5CED5C098458}" srcId="{9BE858A6-EFAF-4E02-8AC1-7E1919A8D79B}" destId="{F49CB72A-50C5-4FF2-BAD0-DA2CB13786C3}" srcOrd="1" destOrd="0" parTransId="{63114BF9-A98B-4B88-B4A6-A5C9EA02F8D7}" sibTransId="{FCED1F2E-FC04-425E-BB12-3DA2922F018E}"/>
    <dgm:cxn modelId="{317A1C98-69F0-4660-B603-111D58940DBF}" type="presOf" srcId="{70908408-13B2-40A5-B01D-2FE2D950D27B}" destId="{191B03E0-102D-4494-8DBF-19AD3B0A9648}" srcOrd="0" destOrd="0" presId="urn:microsoft.com/office/officeart/2005/8/layout/vList2"/>
    <dgm:cxn modelId="{F8330DA8-1B02-4EEC-8D84-523C04C17D42}" srcId="{9BE858A6-EFAF-4E02-8AC1-7E1919A8D79B}" destId="{70908408-13B2-40A5-B01D-2FE2D950D27B}" srcOrd="3" destOrd="0" parTransId="{7EBB0A97-5FFF-48C6-9F43-622476610A88}" sibTransId="{8FD9D5F7-1063-4CBC-B1CB-42E5E3508F28}"/>
    <dgm:cxn modelId="{3D9FD2BC-CA69-48D8-B7C7-24B49B81FAD9}" type="presOf" srcId="{9BE858A6-EFAF-4E02-8AC1-7E1919A8D79B}" destId="{844A257D-F5C5-48EE-A57A-9EBFBD1987D2}" srcOrd="0" destOrd="0" presId="urn:microsoft.com/office/officeart/2005/8/layout/vList2"/>
    <dgm:cxn modelId="{53B3F7C0-DCBE-4885-8A9E-55967C3B70B3}" srcId="{9BE858A6-EFAF-4E02-8AC1-7E1919A8D79B}" destId="{9F8BA7E3-36EA-4C89-A284-B926932A349A}" srcOrd="2" destOrd="0" parTransId="{7BBA9173-F543-414C-9D3A-F61A47BD8DC1}" sibTransId="{13E2C393-ED97-4231-AA77-623705567199}"/>
    <dgm:cxn modelId="{E1C5EFC4-6CBD-48E1-9B8D-34BF1100575E}" type="presOf" srcId="{9F8BA7E3-36EA-4C89-A284-B926932A349A}" destId="{AB4D1FB0-2306-4244-B40A-0AD6B9EFCEF8}" srcOrd="0" destOrd="0" presId="urn:microsoft.com/office/officeart/2005/8/layout/vList2"/>
    <dgm:cxn modelId="{A51895E1-3DEC-47DD-9B72-9EB86BAC91ED}" type="presOf" srcId="{1A794C21-7AA6-4AF7-B83B-086E0D0D2644}" destId="{4AC48713-7848-41E0-BA32-A33CDDCEF942}" srcOrd="0" destOrd="0" presId="urn:microsoft.com/office/officeart/2005/8/layout/vList2"/>
    <dgm:cxn modelId="{949C6E92-E1CA-4102-AE3E-43A360BB7983}" type="presParOf" srcId="{844A257D-F5C5-48EE-A57A-9EBFBD1987D2}" destId="{4AC48713-7848-41E0-BA32-A33CDDCEF942}" srcOrd="0" destOrd="0" presId="urn:microsoft.com/office/officeart/2005/8/layout/vList2"/>
    <dgm:cxn modelId="{E698B178-218C-4F5D-9F62-BE425992A9A3}" type="presParOf" srcId="{844A257D-F5C5-48EE-A57A-9EBFBD1987D2}" destId="{9D66847A-102E-440D-9392-786EB7CFB6C8}" srcOrd="1" destOrd="0" presId="urn:microsoft.com/office/officeart/2005/8/layout/vList2"/>
    <dgm:cxn modelId="{16557082-28F8-4AEF-9A60-8C05EEB104B4}" type="presParOf" srcId="{844A257D-F5C5-48EE-A57A-9EBFBD1987D2}" destId="{F622A9EB-4658-4038-8523-82A5A2F40AF1}" srcOrd="2" destOrd="0" presId="urn:microsoft.com/office/officeart/2005/8/layout/vList2"/>
    <dgm:cxn modelId="{4098C1BF-41F8-40AE-84CE-764E5726AFE8}" type="presParOf" srcId="{844A257D-F5C5-48EE-A57A-9EBFBD1987D2}" destId="{BB162306-1AB5-48F8-9E69-4CE0EBD4072D}" srcOrd="3" destOrd="0" presId="urn:microsoft.com/office/officeart/2005/8/layout/vList2"/>
    <dgm:cxn modelId="{6EFFE511-8A9D-484C-9D6E-BE2AB2A3BB3A}" type="presParOf" srcId="{844A257D-F5C5-48EE-A57A-9EBFBD1987D2}" destId="{AB4D1FB0-2306-4244-B40A-0AD6B9EFCEF8}" srcOrd="4" destOrd="0" presId="urn:microsoft.com/office/officeart/2005/8/layout/vList2"/>
    <dgm:cxn modelId="{DF391450-88AB-4925-BC92-1A4B97409737}" type="presParOf" srcId="{844A257D-F5C5-48EE-A57A-9EBFBD1987D2}" destId="{FDBD2602-F293-47EC-849E-7C47BD0EA6C9}" srcOrd="5" destOrd="0" presId="urn:microsoft.com/office/officeart/2005/8/layout/vList2"/>
    <dgm:cxn modelId="{2A513439-766C-48DE-A087-FCDB81F481D7}" type="presParOf" srcId="{844A257D-F5C5-48EE-A57A-9EBFBD1987D2}" destId="{191B03E0-102D-4494-8DBF-19AD3B0A9648}" srcOrd="6" destOrd="0" presId="urn:microsoft.com/office/officeart/2005/8/layout/vList2"/>
    <dgm:cxn modelId="{2B10AEFA-8B0D-4A48-8DB3-5DB263792ECB}" type="presParOf" srcId="{844A257D-F5C5-48EE-A57A-9EBFBD1987D2}" destId="{E5B4BE7C-779E-4242-AA78-106A4463864D}" srcOrd="7" destOrd="0" presId="urn:microsoft.com/office/officeart/2005/8/layout/vList2"/>
    <dgm:cxn modelId="{46BEEB7D-0A68-4A7B-9DF0-92390711484C}" type="presParOf" srcId="{844A257D-F5C5-48EE-A57A-9EBFBD1987D2}" destId="{586FDFD5-59BE-408A-944B-6D71F670614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A33B17-244C-4EB2-A675-10647B5D8FD6}"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0EC6E494-ABEA-4013-BE12-B697D719CB52}">
      <dgm:prSet custT="1"/>
      <dgm:spPr/>
      <dgm:t>
        <a:bodyPr/>
        <a:lstStyle/>
        <a:p>
          <a:r>
            <a:rPr lang="en-IN" sz="1800" b="1" dirty="0"/>
            <a:t>Recognition</a:t>
          </a:r>
          <a:r>
            <a:rPr lang="en-IN" sz="1800" dirty="0"/>
            <a:t> of the replicator by the eukaryotic initiator, ORC(origin recognition complex)</a:t>
          </a:r>
          <a:endParaRPr lang="en-US" sz="1800" dirty="0"/>
        </a:p>
      </dgm:t>
    </dgm:pt>
    <dgm:pt modelId="{B4ED736B-4FDD-4293-A2F4-5454E760E706}" type="parTrans" cxnId="{33403D62-0E6B-42C6-B221-D088EE7E85D7}">
      <dgm:prSet/>
      <dgm:spPr/>
      <dgm:t>
        <a:bodyPr/>
        <a:lstStyle/>
        <a:p>
          <a:endParaRPr lang="en-US"/>
        </a:p>
      </dgm:t>
    </dgm:pt>
    <dgm:pt modelId="{7CE14A49-1FF8-4767-8DFD-7F6113250816}" type="sibTrans" cxnId="{33403D62-0E6B-42C6-B221-D088EE7E85D7}">
      <dgm:prSet/>
      <dgm:spPr/>
      <dgm:t>
        <a:bodyPr/>
        <a:lstStyle/>
        <a:p>
          <a:endParaRPr lang="en-US"/>
        </a:p>
      </dgm:t>
    </dgm:pt>
    <dgm:pt modelId="{8773AAB1-A432-419A-9C40-6A4CCAF9DAC0}">
      <dgm:prSet custT="1"/>
      <dgm:spPr/>
      <dgm:t>
        <a:bodyPr/>
        <a:lstStyle/>
        <a:p>
          <a:r>
            <a:rPr lang="en-IN" sz="1500" dirty="0"/>
            <a:t>Once ORC is </a:t>
          </a:r>
          <a:r>
            <a:rPr lang="en-IN" sz="1500" b="1" dirty="0"/>
            <a:t>bound</a:t>
          </a:r>
          <a:r>
            <a:rPr lang="en-IN" sz="1500" dirty="0"/>
            <a:t>, it recruits two </a:t>
          </a:r>
          <a:r>
            <a:rPr lang="en-IN" sz="1500" b="1" dirty="0"/>
            <a:t>helicase</a:t>
          </a:r>
          <a:r>
            <a:rPr lang="en-IN" sz="1500" dirty="0"/>
            <a:t> </a:t>
          </a:r>
          <a:r>
            <a:rPr lang="en-IN" sz="1500" b="1" dirty="0"/>
            <a:t>loading</a:t>
          </a:r>
          <a:r>
            <a:rPr lang="en-IN" sz="1500" dirty="0"/>
            <a:t> proteins Cdc6(cell division cycle 6 protein) and cdt1 (chromatin licensing and DNA replication factor 1 protein)</a:t>
          </a:r>
          <a:endParaRPr lang="en-US" sz="1500" dirty="0"/>
        </a:p>
      </dgm:t>
    </dgm:pt>
    <dgm:pt modelId="{46FC2FDA-C8C3-4E2A-AFE1-AF2B992118C7}" type="parTrans" cxnId="{D1983742-6C3D-46C3-A91D-73B717B4F7C8}">
      <dgm:prSet/>
      <dgm:spPr/>
      <dgm:t>
        <a:bodyPr/>
        <a:lstStyle/>
        <a:p>
          <a:endParaRPr lang="en-US"/>
        </a:p>
      </dgm:t>
    </dgm:pt>
    <dgm:pt modelId="{412C68C7-F010-4D03-9C42-C50782A735A2}" type="sibTrans" cxnId="{D1983742-6C3D-46C3-A91D-73B717B4F7C8}">
      <dgm:prSet/>
      <dgm:spPr/>
      <dgm:t>
        <a:bodyPr/>
        <a:lstStyle/>
        <a:p>
          <a:endParaRPr lang="en-US"/>
        </a:p>
      </dgm:t>
    </dgm:pt>
    <dgm:pt modelId="{8A126106-71FF-4E16-B297-EC9B11F25FB3}">
      <dgm:prSet/>
      <dgm:spPr/>
      <dgm:t>
        <a:bodyPr/>
        <a:lstStyle/>
        <a:p>
          <a:r>
            <a:rPr lang="en-IN" dirty="0"/>
            <a:t>ORC and the loading proteins </a:t>
          </a:r>
          <a:r>
            <a:rPr lang="en-IN" b="1" dirty="0" err="1"/>
            <a:t>recruite</a:t>
          </a:r>
          <a:r>
            <a:rPr lang="en-IN" dirty="0"/>
            <a:t> eukaryotic replication protein </a:t>
          </a:r>
          <a:r>
            <a:rPr lang="en-IN" dirty="0" err="1"/>
            <a:t>i.e</a:t>
          </a:r>
          <a:r>
            <a:rPr lang="en-IN" dirty="0"/>
            <a:t>, helicase(the </a:t>
          </a:r>
          <a:r>
            <a:rPr lang="en-IN" dirty="0" err="1"/>
            <a:t>Mcm</a:t>
          </a:r>
          <a:r>
            <a:rPr lang="en-IN" dirty="0"/>
            <a:t> 2-7 complex)</a:t>
          </a:r>
          <a:endParaRPr lang="en-US" dirty="0"/>
        </a:p>
      </dgm:t>
    </dgm:pt>
    <dgm:pt modelId="{A9818C38-C7F2-4864-9A0F-BCCC76DA122B}" type="parTrans" cxnId="{2EC8AC82-20F8-44C5-B82C-27EF6AD7CAC1}">
      <dgm:prSet/>
      <dgm:spPr/>
      <dgm:t>
        <a:bodyPr/>
        <a:lstStyle/>
        <a:p>
          <a:endParaRPr lang="en-US"/>
        </a:p>
      </dgm:t>
    </dgm:pt>
    <dgm:pt modelId="{CEC3E61C-9D98-4571-B79C-53B64C0BDE35}" type="sibTrans" cxnId="{2EC8AC82-20F8-44C5-B82C-27EF6AD7CAC1}">
      <dgm:prSet/>
      <dgm:spPr/>
      <dgm:t>
        <a:bodyPr/>
        <a:lstStyle/>
        <a:p>
          <a:endParaRPr lang="en-US"/>
        </a:p>
      </dgm:t>
    </dgm:pt>
    <dgm:pt modelId="{A607764B-F203-4B0D-BC48-F68D24D13214}">
      <dgm:prSet/>
      <dgm:spPr/>
      <dgm:t>
        <a:bodyPr/>
        <a:lstStyle/>
        <a:p>
          <a:r>
            <a:rPr lang="en-IN" dirty="0"/>
            <a:t>Instead the pre-RC that are formed during G1 are only activated to initiate replication after cell pass from the G1 to the S phase </a:t>
          </a:r>
          <a:endParaRPr lang="en-US" dirty="0"/>
        </a:p>
      </dgm:t>
    </dgm:pt>
    <dgm:pt modelId="{BDA1ED5D-F793-489F-86CC-53A3E0B75A24}" type="parTrans" cxnId="{8A2F0E88-A127-4AB5-96EA-156F35FDCDF3}">
      <dgm:prSet/>
      <dgm:spPr/>
      <dgm:t>
        <a:bodyPr/>
        <a:lstStyle/>
        <a:p>
          <a:endParaRPr lang="en-US"/>
        </a:p>
      </dgm:t>
    </dgm:pt>
    <dgm:pt modelId="{9B8C35DA-123B-4D81-B775-72CCF28EB79A}" type="sibTrans" cxnId="{8A2F0E88-A127-4AB5-96EA-156F35FDCDF3}">
      <dgm:prSet/>
      <dgm:spPr/>
      <dgm:t>
        <a:bodyPr/>
        <a:lstStyle/>
        <a:p>
          <a:endParaRPr lang="en-US"/>
        </a:p>
      </dgm:t>
    </dgm:pt>
    <dgm:pt modelId="{A68EFCFF-6C3E-463C-B30B-0C42F80F7D25}" type="pres">
      <dgm:prSet presAssocID="{98A33B17-244C-4EB2-A675-10647B5D8FD6}" presName="outerComposite" presStyleCnt="0">
        <dgm:presLayoutVars>
          <dgm:chMax val="5"/>
          <dgm:dir/>
          <dgm:resizeHandles val="exact"/>
        </dgm:presLayoutVars>
      </dgm:prSet>
      <dgm:spPr/>
    </dgm:pt>
    <dgm:pt modelId="{E0B8547B-39E8-4F69-8959-ECA4660FCE87}" type="pres">
      <dgm:prSet presAssocID="{98A33B17-244C-4EB2-A675-10647B5D8FD6}" presName="dummyMaxCanvas" presStyleCnt="0">
        <dgm:presLayoutVars/>
      </dgm:prSet>
      <dgm:spPr/>
    </dgm:pt>
    <dgm:pt modelId="{8CD45167-A2BE-42C8-BD6A-68354D25B4C7}" type="pres">
      <dgm:prSet presAssocID="{98A33B17-244C-4EB2-A675-10647B5D8FD6}" presName="FourNodes_1" presStyleLbl="node1" presStyleIdx="0" presStyleCnt="4">
        <dgm:presLayoutVars>
          <dgm:bulletEnabled val="1"/>
        </dgm:presLayoutVars>
      </dgm:prSet>
      <dgm:spPr/>
    </dgm:pt>
    <dgm:pt modelId="{FE7E09EB-A0DA-4FEC-A9AB-18A85A3494A0}" type="pres">
      <dgm:prSet presAssocID="{98A33B17-244C-4EB2-A675-10647B5D8FD6}" presName="FourNodes_2" presStyleLbl="node1" presStyleIdx="1" presStyleCnt="4">
        <dgm:presLayoutVars>
          <dgm:bulletEnabled val="1"/>
        </dgm:presLayoutVars>
      </dgm:prSet>
      <dgm:spPr/>
    </dgm:pt>
    <dgm:pt modelId="{F407FE9F-0F01-4C23-93A1-8AFB76DB6889}" type="pres">
      <dgm:prSet presAssocID="{98A33B17-244C-4EB2-A675-10647B5D8FD6}" presName="FourNodes_3" presStyleLbl="node1" presStyleIdx="2" presStyleCnt="4">
        <dgm:presLayoutVars>
          <dgm:bulletEnabled val="1"/>
        </dgm:presLayoutVars>
      </dgm:prSet>
      <dgm:spPr/>
    </dgm:pt>
    <dgm:pt modelId="{ED59E6A9-347E-4725-9529-19E9E09CA935}" type="pres">
      <dgm:prSet presAssocID="{98A33B17-244C-4EB2-A675-10647B5D8FD6}" presName="FourNodes_4" presStyleLbl="node1" presStyleIdx="3" presStyleCnt="4">
        <dgm:presLayoutVars>
          <dgm:bulletEnabled val="1"/>
        </dgm:presLayoutVars>
      </dgm:prSet>
      <dgm:spPr/>
    </dgm:pt>
    <dgm:pt modelId="{B37C803D-E7DB-41EB-9A6B-B6A32DEB209F}" type="pres">
      <dgm:prSet presAssocID="{98A33B17-244C-4EB2-A675-10647B5D8FD6}" presName="FourConn_1-2" presStyleLbl="fgAccFollowNode1" presStyleIdx="0" presStyleCnt="3">
        <dgm:presLayoutVars>
          <dgm:bulletEnabled val="1"/>
        </dgm:presLayoutVars>
      </dgm:prSet>
      <dgm:spPr/>
    </dgm:pt>
    <dgm:pt modelId="{22018AF9-0B22-44C9-A1C9-570186B1435B}" type="pres">
      <dgm:prSet presAssocID="{98A33B17-244C-4EB2-A675-10647B5D8FD6}" presName="FourConn_2-3" presStyleLbl="fgAccFollowNode1" presStyleIdx="1" presStyleCnt="3">
        <dgm:presLayoutVars>
          <dgm:bulletEnabled val="1"/>
        </dgm:presLayoutVars>
      </dgm:prSet>
      <dgm:spPr/>
    </dgm:pt>
    <dgm:pt modelId="{E82A1219-1B43-4389-A1EE-FEF4F46BFCB7}" type="pres">
      <dgm:prSet presAssocID="{98A33B17-244C-4EB2-A675-10647B5D8FD6}" presName="FourConn_3-4" presStyleLbl="fgAccFollowNode1" presStyleIdx="2" presStyleCnt="3">
        <dgm:presLayoutVars>
          <dgm:bulletEnabled val="1"/>
        </dgm:presLayoutVars>
      </dgm:prSet>
      <dgm:spPr/>
    </dgm:pt>
    <dgm:pt modelId="{EF39CF53-02EF-4FC8-AB3B-F2A369CD7EBD}" type="pres">
      <dgm:prSet presAssocID="{98A33B17-244C-4EB2-A675-10647B5D8FD6}" presName="FourNodes_1_text" presStyleLbl="node1" presStyleIdx="3" presStyleCnt="4">
        <dgm:presLayoutVars>
          <dgm:bulletEnabled val="1"/>
        </dgm:presLayoutVars>
      </dgm:prSet>
      <dgm:spPr/>
    </dgm:pt>
    <dgm:pt modelId="{4D95CF7E-8378-43C1-81A1-EC66239060AD}" type="pres">
      <dgm:prSet presAssocID="{98A33B17-244C-4EB2-A675-10647B5D8FD6}" presName="FourNodes_2_text" presStyleLbl="node1" presStyleIdx="3" presStyleCnt="4">
        <dgm:presLayoutVars>
          <dgm:bulletEnabled val="1"/>
        </dgm:presLayoutVars>
      </dgm:prSet>
      <dgm:spPr/>
    </dgm:pt>
    <dgm:pt modelId="{6BA70FF7-5DE5-47B2-9A41-52BED315A3AB}" type="pres">
      <dgm:prSet presAssocID="{98A33B17-244C-4EB2-A675-10647B5D8FD6}" presName="FourNodes_3_text" presStyleLbl="node1" presStyleIdx="3" presStyleCnt="4">
        <dgm:presLayoutVars>
          <dgm:bulletEnabled val="1"/>
        </dgm:presLayoutVars>
      </dgm:prSet>
      <dgm:spPr/>
    </dgm:pt>
    <dgm:pt modelId="{72B42F9D-806B-464F-BEDB-76B51D3FC962}" type="pres">
      <dgm:prSet presAssocID="{98A33B17-244C-4EB2-A675-10647B5D8FD6}" presName="FourNodes_4_text" presStyleLbl="node1" presStyleIdx="3" presStyleCnt="4">
        <dgm:presLayoutVars>
          <dgm:bulletEnabled val="1"/>
        </dgm:presLayoutVars>
      </dgm:prSet>
      <dgm:spPr/>
    </dgm:pt>
  </dgm:ptLst>
  <dgm:cxnLst>
    <dgm:cxn modelId="{A1A9CA0D-3838-4762-84FF-D291FE91FF1C}" type="presOf" srcId="{0EC6E494-ABEA-4013-BE12-B697D719CB52}" destId="{8CD45167-A2BE-42C8-BD6A-68354D25B4C7}" srcOrd="0" destOrd="0" presId="urn:microsoft.com/office/officeart/2005/8/layout/vProcess5"/>
    <dgm:cxn modelId="{10D0942F-ED82-4C24-A66A-2B328640D2F8}" type="presOf" srcId="{8A126106-71FF-4E16-B297-EC9B11F25FB3}" destId="{6BA70FF7-5DE5-47B2-9A41-52BED315A3AB}" srcOrd="1" destOrd="0" presId="urn:microsoft.com/office/officeart/2005/8/layout/vProcess5"/>
    <dgm:cxn modelId="{D1983742-6C3D-46C3-A91D-73B717B4F7C8}" srcId="{98A33B17-244C-4EB2-A675-10647B5D8FD6}" destId="{8773AAB1-A432-419A-9C40-6A4CCAF9DAC0}" srcOrd="1" destOrd="0" parTransId="{46FC2FDA-C8C3-4E2A-AFE1-AF2B992118C7}" sibTransId="{412C68C7-F010-4D03-9C42-C50782A735A2}"/>
    <dgm:cxn modelId="{33403D62-0E6B-42C6-B221-D088EE7E85D7}" srcId="{98A33B17-244C-4EB2-A675-10647B5D8FD6}" destId="{0EC6E494-ABEA-4013-BE12-B697D719CB52}" srcOrd="0" destOrd="0" parTransId="{B4ED736B-4FDD-4293-A2F4-5454E760E706}" sibTransId="{7CE14A49-1FF8-4767-8DFD-7F6113250816}"/>
    <dgm:cxn modelId="{DB5F0A47-0DF6-4B8B-9A46-6993C42CA813}" type="presOf" srcId="{8A126106-71FF-4E16-B297-EC9B11F25FB3}" destId="{F407FE9F-0F01-4C23-93A1-8AFB76DB6889}" srcOrd="0" destOrd="0" presId="urn:microsoft.com/office/officeart/2005/8/layout/vProcess5"/>
    <dgm:cxn modelId="{6FD1CE6D-F38E-4C1C-943E-9411ECB8E8B6}" type="presOf" srcId="{8773AAB1-A432-419A-9C40-6A4CCAF9DAC0}" destId="{FE7E09EB-A0DA-4FEC-A9AB-18A85A3494A0}" srcOrd="0" destOrd="0" presId="urn:microsoft.com/office/officeart/2005/8/layout/vProcess5"/>
    <dgm:cxn modelId="{656F4B7D-0DDC-45BD-9F53-0A73DC5C8EE6}" type="presOf" srcId="{98A33B17-244C-4EB2-A675-10647B5D8FD6}" destId="{A68EFCFF-6C3E-463C-B30B-0C42F80F7D25}" srcOrd="0" destOrd="0" presId="urn:microsoft.com/office/officeart/2005/8/layout/vProcess5"/>
    <dgm:cxn modelId="{2EC8AC82-20F8-44C5-B82C-27EF6AD7CAC1}" srcId="{98A33B17-244C-4EB2-A675-10647B5D8FD6}" destId="{8A126106-71FF-4E16-B297-EC9B11F25FB3}" srcOrd="2" destOrd="0" parTransId="{A9818C38-C7F2-4864-9A0F-BCCC76DA122B}" sibTransId="{CEC3E61C-9D98-4571-B79C-53B64C0BDE35}"/>
    <dgm:cxn modelId="{8A2F0E88-A127-4AB5-96EA-156F35FDCDF3}" srcId="{98A33B17-244C-4EB2-A675-10647B5D8FD6}" destId="{A607764B-F203-4B0D-BC48-F68D24D13214}" srcOrd="3" destOrd="0" parTransId="{BDA1ED5D-F793-489F-86CC-53A3E0B75A24}" sibTransId="{9B8C35DA-123B-4D81-B775-72CCF28EB79A}"/>
    <dgm:cxn modelId="{CF3EE294-5CFF-4DA7-80D7-76A3605CDB66}" type="presOf" srcId="{412C68C7-F010-4D03-9C42-C50782A735A2}" destId="{22018AF9-0B22-44C9-A1C9-570186B1435B}" srcOrd="0" destOrd="0" presId="urn:microsoft.com/office/officeart/2005/8/layout/vProcess5"/>
    <dgm:cxn modelId="{8E6CD999-20D1-4585-A41B-4F3CAF64326E}" type="presOf" srcId="{CEC3E61C-9D98-4571-B79C-53B64C0BDE35}" destId="{E82A1219-1B43-4389-A1EE-FEF4F46BFCB7}" srcOrd="0" destOrd="0" presId="urn:microsoft.com/office/officeart/2005/8/layout/vProcess5"/>
    <dgm:cxn modelId="{61D458B3-C551-4259-BD1C-B684D0FE5457}" type="presOf" srcId="{8773AAB1-A432-419A-9C40-6A4CCAF9DAC0}" destId="{4D95CF7E-8378-43C1-81A1-EC66239060AD}" srcOrd="1" destOrd="0" presId="urn:microsoft.com/office/officeart/2005/8/layout/vProcess5"/>
    <dgm:cxn modelId="{AABB0ACA-09AB-4ED5-8EC4-06D4ADF3BBC0}" type="presOf" srcId="{7CE14A49-1FF8-4767-8DFD-7F6113250816}" destId="{B37C803D-E7DB-41EB-9A6B-B6A32DEB209F}" srcOrd="0" destOrd="0" presId="urn:microsoft.com/office/officeart/2005/8/layout/vProcess5"/>
    <dgm:cxn modelId="{49DCD2D4-9B8B-4630-9DC8-99B355D1D20A}" type="presOf" srcId="{A607764B-F203-4B0D-BC48-F68D24D13214}" destId="{ED59E6A9-347E-4725-9529-19E9E09CA935}" srcOrd="0" destOrd="0" presId="urn:microsoft.com/office/officeart/2005/8/layout/vProcess5"/>
    <dgm:cxn modelId="{20A38ADB-15D1-4C62-805E-5FE1D8FD4800}" type="presOf" srcId="{A607764B-F203-4B0D-BC48-F68D24D13214}" destId="{72B42F9D-806B-464F-BEDB-76B51D3FC962}" srcOrd="1" destOrd="0" presId="urn:microsoft.com/office/officeart/2005/8/layout/vProcess5"/>
    <dgm:cxn modelId="{EF7B5CE0-7190-49DE-99AF-ECF2FD200356}" type="presOf" srcId="{0EC6E494-ABEA-4013-BE12-B697D719CB52}" destId="{EF39CF53-02EF-4FC8-AB3B-F2A369CD7EBD}" srcOrd="1" destOrd="0" presId="urn:microsoft.com/office/officeart/2005/8/layout/vProcess5"/>
    <dgm:cxn modelId="{645AAFB7-DCBE-44D3-BB3C-30B0D02EAC03}" type="presParOf" srcId="{A68EFCFF-6C3E-463C-B30B-0C42F80F7D25}" destId="{E0B8547B-39E8-4F69-8959-ECA4660FCE87}" srcOrd="0" destOrd="0" presId="urn:microsoft.com/office/officeart/2005/8/layout/vProcess5"/>
    <dgm:cxn modelId="{E719CB2B-8301-4536-9F31-151912E9D3B4}" type="presParOf" srcId="{A68EFCFF-6C3E-463C-B30B-0C42F80F7D25}" destId="{8CD45167-A2BE-42C8-BD6A-68354D25B4C7}" srcOrd="1" destOrd="0" presId="urn:microsoft.com/office/officeart/2005/8/layout/vProcess5"/>
    <dgm:cxn modelId="{9247B59F-6367-4765-A7A9-9C4BC5207AD0}" type="presParOf" srcId="{A68EFCFF-6C3E-463C-B30B-0C42F80F7D25}" destId="{FE7E09EB-A0DA-4FEC-A9AB-18A85A3494A0}" srcOrd="2" destOrd="0" presId="urn:microsoft.com/office/officeart/2005/8/layout/vProcess5"/>
    <dgm:cxn modelId="{A1ADEC1A-BA02-4224-9C67-46F67671377C}" type="presParOf" srcId="{A68EFCFF-6C3E-463C-B30B-0C42F80F7D25}" destId="{F407FE9F-0F01-4C23-93A1-8AFB76DB6889}" srcOrd="3" destOrd="0" presId="urn:microsoft.com/office/officeart/2005/8/layout/vProcess5"/>
    <dgm:cxn modelId="{CE6AAD11-C84E-435B-B492-29D2ACE17F64}" type="presParOf" srcId="{A68EFCFF-6C3E-463C-B30B-0C42F80F7D25}" destId="{ED59E6A9-347E-4725-9529-19E9E09CA935}" srcOrd="4" destOrd="0" presId="urn:microsoft.com/office/officeart/2005/8/layout/vProcess5"/>
    <dgm:cxn modelId="{AB799359-B4AB-4354-A91A-CB5B0EEBA3D7}" type="presParOf" srcId="{A68EFCFF-6C3E-463C-B30B-0C42F80F7D25}" destId="{B37C803D-E7DB-41EB-9A6B-B6A32DEB209F}" srcOrd="5" destOrd="0" presId="urn:microsoft.com/office/officeart/2005/8/layout/vProcess5"/>
    <dgm:cxn modelId="{B2E00F65-A42F-4629-8BFE-ACB3D4EA2A35}" type="presParOf" srcId="{A68EFCFF-6C3E-463C-B30B-0C42F80F7D25}" destId="{22018AF9-0B22-44C9-A1C9-570186B1435B}" srcOrd="6" destOrd="0" presId="urn:microsoft.com/office/officeart/2005/8/layout/vProcess5"/>
    <dgm:cxn modelId="{4386380F-496D-454F-8A22-55C1C02F83F2}" type="presParOf" srcId="{A68EFCFF-6C3E-463C-B30B-0C42F80F7D25}" destId="{E82A1219-1B43-4389-A1EE-FEF4F46BFCB7}" srcOrd="7" destOrd="0" presId="urn:microsoft.com/office/officeart/2005/8/layout/vProcess5"/>
    <dgm:cxn modelId="{0FC47679-BD10-4EDC-B46D-1F2A2233DF8F}" type="presParOf" srcId="{A68EFCFF-6C3E-463C-B30B-0C42F80F7D25}" destId="{EF39CF53-02EF-4FC8-AB3B-F2A369CD7EBD}" srcOrd="8" destOrd="0" presId="urn:microsoft.com/office/officeart/2005/8/layout/vProcess5"/>
    <dgm:cxn modelId="{748709FC-4B07-47DF-9698-85AD2EB060E4}" type="presParOf" srcId="{A68EFCFF-6C3E-463C-B30B-0C42F80F7D25}" destId="{4D95CF7E-8378-43C1-81A1-EC66239060AD}" srcOrd="9" destOrd="0" presId="urn:microsoft.com/office/officeart/2005/8/layout/vProcess5"/>
    <dgm:cxn modelId="{13F1B650-5F85-4CDF-9551-11E38C43D50B}" type="presParOf" srcId="{A68EFCFF-6C3E-463C-B30B-0C42F80F7D25}" destId="{6BA70FF7-5DE5-47B2-9A41-52BED315A3AB}" srcOrd="10" destOrd="0" presId="urn:microsoft.com/office/officeart/2005/8/layout/vProcess5"/>
    <dgm:cxn modelId="{7BD420C5-7F1D-45B9-9C7A-EA0B13F10B56}" type="presParOf" srcId="{A68EFCFF-6C3E-463C-B30B-0C42F80F7D25}" destId="{72B42F9D-806B-464F-BEDB-76B51D3FC962}"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29F-6EC7-48D6-BA14-81F0BCBE0D6E}">
      <dsp:nvSpPr>
        <dsp:cNvPr id="0" name=""/>
        <dsp:cNvSpPr/>
      </dsp:nvSpPr>
      <dsp:spPr>
        <a:xfrm>
          <a:off x="0" y="8787"/>
          <a:ext cx="5956495" cy="13965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DNA contains all information of </a:t>
          </a:r>
          <a:r>
            <a:rPr lang="en-IN" sz="2500" b="1" kern="1200" dirty="0"/>
            <a:t>human</a:t>
          </a:r>
          <a:endParaRPr lang="en-US" sz="2500" b="1" kern="1200" dirty="0"/>
        </a:p>
      </dsp:txBody>
      <dsp:txXfrm>
        <a:off x="68176" y="76963"/>
        <a:ext cx="5820143" cy="1260235"/>
      </dsp:txXfrm>
    </dsp:sp>
    <dsp:sp modelId="{17284422-A37E-4E81-964E-34C80BCAF055}">
      <dsp:nvSpPr>
        <dsp:cNvPr id="0" name=""/>
        <dsp:cNvSpPr/>
      </dsp:nvSpPr>
      <dsp:spPr>
        <a:xfrm>
          <a:off x="0" y="1477375"/>
          <a:ext cx="5956495" cy="13965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kern="1200" dirty="0"/>
            <a:t>Before</a:t>
          </a:r>
          <a:r>
            <a:rPr lang="en-IN" sz="2500" kern="1200" dirty="0"/>
            <a:t> any cell division, a cell must duplicate all its DNA</a:t>
          </a:r>
          <a:endParaRPr lang="en-US" sz="2500" kern="1200" dirty="0"/>
        </a:p>
      </dsp:txBody>
      <dsp:txXfrm>
        <a:off x="68176" y="1545551"/>
        <a:ext cx="5820143" cy="1260235"/>
      </dsp:txXfrm>
    </dsp:sp>
    <dsp:sp modelId="{F386E5A2-C6CE-4F8D-A8C7-0D91289B0938}">
      <dsp:nvSpPr>
        <dsp:cNvPr id="0" name=""/>
        <dsp:cNvSpPr/>
      </dsp:nvSpPr>
      <dsp:spPr>
        <a:xfrm>
          <a:off x="0" y="2945962"/>
          <a:ext cx="5956495" cy="13965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Replication occurs during the </a:t>
          </a:r>
          <a:r>
            <a:rPr lang="en-IN" sz="2500" b="1" kern="1200" dirty="0"/>
            <a:t>S phase of the cell </a:t>
          </a:r>
          <a:r>
            <a:rPr lang="en-IN" sz="2500" kern="1200" dirty="0"/>
            <a:t>(S-phase means Synthesis phase of interface)</a:t>
          </a:r>
          <a:endParaRPr lang="en-US" sz="2500" kern="1200" dirty="0"/>
        </a:p>
      </dsp:txBody>
      <dsp:txXfrm>
        <a:off x="68176" y="3014138"/>
        <a:ext cx="5820143" cy="1260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48713-7848-41E0-BA32-A33CDDCEF942}">
      <dsp:nvSpPr>
        <dsp:cNvPr id="0" name=""/>
        <dsp:cNvSpPr/>
      </dsp:nvSpPr>
      <dsp:spPr>
        <a:xfrm>
          <a:off x="0" y="76648"/>
          <a:ext cx="4860758"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2 DNA strands are separated</a:t>
          </a:r>
          <a:endParaRPr lang="en-US" sz="2500" kern="1200"/>
        </a:p>
      </dsp:txBody>
      <dsp:txXfrm>
        <a:off x="48481" y="125129"/>
        <a:ext cx="4763796" cy="896166"/>
      </dsp:txXfrm>
    </dsp:sp>
    <dsp:sp modelId="{F622A9EB-4658-4038-8523-82A5A2F40AF1}">
      <dsp:nvSpPr>
        <dsp:cNvPr id="0" name=""/>
        <dsp:cNvSpPr/>
      </dsp:nvSpPr>
      <dsp:spPr>
        <a:xfrm>
          <a:off x="0" y="1141777"/>
          <a:ext cx="4860758"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kern="1200" dirty="0"/>
            <a:t>SSB</a:t>
          </a:r>
          <a:r>
            <a:rPr lang="en-IN" sz="2500" kern="1200" dirty="0"/>
            <a:t> protein stabilize the single Stranded DNA</a:t>
          </a:r>
          <a:endParaRPr lang="en-US" sz="2500" kern="1200" dirty="0"/>
        </a:p>
      </dsp:txBody>
      <dsp:txXfrm>
        <a:off x="48481" y="1190258"/>
        <a:ext cx="4763796" cy="896166"/>
      </dsp:txXfrm>
    </dsp:sp>
    <dsp:sp modelId="{AB4D1FB0-2306-4244-B40A-0AD6B9EFCEF8}">
      <dsp:nvSpPr>
        <dsp:cNvPr id="0" name=""/>
        <dsp:cNvSpPr/>
      </dsp:nvSpPr>
      <dsp:spPr>
        <a:xfrm>
          <a:off x="0" y="2206906"/>
          <a:ext cx="4860758"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Two DNA Strand from replication forks was created </a:t>
          </a:r>
          <a:endParaRPr lang="en-US" sz="2500" kern="1200"/>
        </a:p>
      </dsp:txBody>
      <dsp:txXfrm>
        <a:off x="48481" y="2255387"/>
        <a:ext cx="4763796" cy="896166"/>
      </dsp:txXfrm>
    </dsp:sp>
    <dsp:sp modelId="{191B03E0-102D-4494-8DBF-19AD3B0A9648}">
      <dsp:nvSpPr>
        <dsp:cNvPr id="0" name=""/>
        <dsp:cNvSpPr/>
      </dsp:nvSpPr>
      <dsp:spPr>
        <a:xfrm>
          <a:off x="0" y="3272035"/>
          <a:ext cx="4860758"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Each strand acts as template strand</a:t>
          </a:r>
          <a:endParaRPr lang="en-US" sz="2500" kern="1200"/>
        </a:p>
      </dsp:txBody>
      <dsp:txXfrm>
        <a:off x="48481" y="3320516"/>
        <a:ext cx="4763796" cy="896166"/>
      </dsp:txXfrm>
    </dsp:sp>
    <dsp:sp modelId="{586FDFD5-59BE-408A-944B-6D71F6706144}">
      <dsp:nvSpPr>
        <dsp:cNvPr id="0" name=""/>
        <dsp:cNvSpPr/>
      </dsp:nvSpPr>
      <dsp:spPr>
        <a:xfrm>
          <a:off x="0" y="4323516"/>
          <a:ext cx="4860758"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a:t>Replication proceeds from 5’ to 3’ end</a:t>
          </a:r>
          <a:endParaRPr lang="en-US" sz="2500" kern="1200"/>
        </a:p>
      </dsp:txBody>
      <dsp:txXfrm>
        <a:off x="48481" y="4371997"/>
        <a:ext cx="4763796" cy="896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5167-A2BE-42C8-BD6A-68354D25B4C7}">
      <dsp:nvSpPr>
        <dsp:cNvPr id="0" name=""/>
        <dsp:cNvSpPr/>
      </dsp:nvSpPr>
      <dsp:spPr>
        <a:xfrm>
          <a:off x="0" y="0"/>
          <a:ext cx="4367070" cy="96559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Recognition</a:t>
          </a:r>
          <a:r>
            <a:rPr lang="en-IN" sz="1800" kern="1200" dirty="0"/>
            <a:t> of the replicator by the eukaryotic initiator, ORC(origin recognition complex)</a:t>
          </a:r>
          <a:endParaRPr lang="en-US" sz="1800" kern="1200" dirty="0"/>
        </a:p>
      </dsp:txBody>
      <dsp:txXfrm>
        <a:off x="28281" y="28281"/>
        <a:ext cx="3243527" cy="909031"/>
      </dsp:txXfrm>
    </dsp:sp>
    <dsp:sp modelId="{FE7E09EB-A0DA-4FEC-A9AB-18A85A3494A0}">
      <dsp:nvSpPr>
        <dsp:cNvPr id="0" name=""/>
        <dsp:cNvSpPr/>
      </dsp:nvSpPr>
      <dsp:spPr>
        <a:xfrm>
          <a:off x="365742" y="1141155"/>
          <a:ext cx="4367070" cy="96559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Once ORC is </a:t>
          </a:r>
          <a:r>
            <a:rPr lang="en-IN" sz="1500" b="1" kern="1200" dirty="0"/>
            <a:t>bound</a:t>
          </a:r>
          <a:r>
            <a:rPr lang="en-IN" sz="1500" kern="1200" dirty="0"/>
            <a:t>, it recruits two </a:t>
          </a:r>
          <a:r>
            <a:rPr lang="en-IN" sz="1500" b="1" kern="1200" dirty="0"/>
            <a:t>helicase</a:t>
          </a:r>
          <a:r>
            <a:rPr lang="en-IN" sz="1500" kern="1200" dirty="0"/>
            <a:t> </a:t>
          </a:r>
          <a:r>
            <a:rPr lang="en-IN" sz="1500" b="1" kern="1200" dirty="0"/>
            <a:t>loading</a:t>
          </a:r>
          <a:r>
            <a:rPr lang="en-IN" sz="1500" kern="1200" dirty="0"/>
            <a:t> proteins Cdc6(cell division cycle 6 protein) and cdt1 (chromatin licensing and DNA replication factor 1 protein)</a:t>
          </a:r>
          <a:endParaRPr lang="en-US" sz="1500" kern="1200" dirty="0"/>
        </a:p>
      </dsp:txBody>
      <dsp:txXfrm>
        <a:off x="394023" y="1169436"/>
        <a:ext cx="3317130" cy="909031"/>
      </dsp:txXfrm>
    </dsp:sp>
    <dsp:sp modelId="{F407FE9F-0F01-4C23-93A1-8AFB76DB6889}">
      <dsp:nvSpPr>
        <dsp:cNvPr id="0" name=""/>
        <dsp:cNvSpPr/>
      </dsp:nvSpPr>
      <dsp:spPr>
        <a:xfrm>
          <a:off x="726025" y="2282311"/>
          <a:ext cx="4367070" cy="96559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ORC and the loading proteins </a:t>
          </a:r>
          <a:r>
            <a:rPr lang="en-IN" sz="1400" b="1" kern="1200" dirty="0" err="1"/>
            <a:t>recruite</a:t>
          </a:r>
          <a:r>
            <a:rPr lang="en-IN" sz="1400" kern="1200" dirty="0"/>
            <a:t> eukaryotic replication protein </a:t>
          </a:r>
          <a:r>
            <a:rPr lang="en-IN" sz="1400" kern="1200" dirty="0" err="1"/>
            <a:t>i.e</a:t>
          </a:r>
          <a:r>
            <a:rPr lang="en-IN" sz="1400" kern="1200" dirty="0"/>
            <a:t>, helicase(the </a:t>
          </a:r>
          <a:r>
            <a:rPr lang="en-IN" sz="1400" kern="1200" dirty="0" err="1"/>
            <a:t>Mcm</a:t>
          </a:r>
          <a:r>
            <a:rPr lang="en-IN" sz="1400" kern="1200" dirty="0"/>
            <a:t> 2-7 complex)</a:t>
          </a:r>
          <a:endParaRPr lang="en-US" sz="1400" kern="1200" dirty="0"/>
        </a:p>
      </dsp:txBody>
      <dsp:txXfrm>
        <a:off x="754306" y="2310592"/>
        <a:ext cx="3322589" cy="909031"/>
      </dsp:txXfrm>
    </dsp:sp>
    <dsp:sp modelId="{ED59E6A9-347E-4725-9529-19E9E09CA935}">
      <dsp:nvSpPr>
        <dsp:cNvPr id="0" name=""/>
        <dsp:cNvSpPr/>
      </dsp:nvSpPr>
      <dsp:spPr>
        <a:xfrm>
          <a:off x="1091767" y="3423467"/>
          <a:ext cx="4367070" cy="96559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Instead the pre-RC that are formed during G1 are only activated to initiate replication after cell pass from the G1 to the S phase </a:t>
          </a:r>
          <a:endParaRPr lang="en-US" sz="1400" kern="1200" dirty="0"/>
        </a:p>
      </dsp:txBody>
      <dsp:txXfrm>
        <a:off x="1120048" y="3451748"/>
        <a:ext cx="3317130" cy="909031"/>
      </dsp:txXfrm>
    </dsp:sp>
    <dsp:sp modelId="{B37C803D-E7DB-41EB-9A6B-B6A32DEB209F}">
      <dsp:nvSpPr>
        <dsp:cNvPr id="0" name=""/>
        <dsp:cNvSpPr/>
      </dsp:nvSpPr>
      <dsp:spPr>
        <a:xfrm>
          <a:off x="3739434" y="739556"/>
          <a:ext cx="627635" cy="627635"/>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880652" y="739556"/>
        <a:ext cx="345199" cy="472295"/>
      </dsp:txXfrm>
    </dsp:sp>
    <dsp:sp modelId="{22018AF9-0B22-44C9-A1C9-570186B1435B}">
      <dsp:nvSpPr>
        <dsp:cNvPr id="0" name=""/>
        <dsp:cNvSpPr/>
      </dsp:nvSpPr>
      <dsp:spPr>
        <a:xfrm>
          <a:off x="4105176" y="1880712"/>
          <a:ext cx="627635" cy="627635"/>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246394" y="1880712"/>
        <a:ext cx="345199" cy="472295"/>
      </dsp:txXfrm>
    </dsp:sp>
    <dsp:sp modelId="{E82A1219-1B43-4389-A1EE-FEF4F46BFCB7}">
      <dsp:nvSpPr>
        <dsp:cNvPr id="0" name=""/>
        <dsp:cNvSpPr/>
      </dsp:nvSpPr>
      <dsp:spPr>
        <a:xfrm>
          <a:off x="4465460" y="3021868"/>
          <a:ext cx="627635" cy="627635"/>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606678" y="3021868"/>
        <a:ext cx="345199" cy="4722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17:21.745"/>
    </inkml:context>
    <inkml:brush xml:id="br0">
      <inkml:brushProperty name="width" value="0.2" units="cm"/>
      <inkml:brushProperty name="height" value="0.2" units="cm"/>
      <inkml:brushProperty name="color" value="#00A0D7"/>
    </inkml:brush>
  </inkml:definitions>
  <inkml:trace contextRef="#ctx0" brushRef="#br0">1236 1 24575,'-26'0'0,"7"-1"0,0 1 0,0 1 0,-1 0 0,1 2 0,0 0 0,1 1 0,-26 8 0,15 0 0,-7 2 0,0 1 0,0 2 0,2 2 0,-36 25 0,-81 55 0,104-71 0,1 2 0,2 2 0,-61 56 0,59-39 0,3 2 0,2 1 0,2 2 0,3 2 0,-58 119 0,80-138 0,2 0 0,1 1 0,-8 60 0,11-55 0,-1 25 0,3 1 0,3 0 0,7 76 0,-1-18 0,-3 1419 0,-1-1519-455,-1 1 0,-11 45 0,5-32-6371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26:42.368"/>
    </inkml:context>
    <inkml:brush xml:id="br0">
      <inkml:brushProperty name="width" value="0.05" units="cm"/>
      <inkml:brushProperty name="height" value="0.05" units="cm"/>
      <inkml:brushProperty name="color" value="#849398"/>
    </inkml:brush>
  </inkml:definitions>
  <inkml:trace contextRef="#ctx0" brushRef="#br0">384 21 24575,'0'-1'0,"0"0"0,0 1 0,0-1 0,0 0 0,0 0 0,0 0 0,-1 0 0,1 1 0,0-1 0,0 0 0,-1 0 0,1 1 0,0-1 0,-1 0 0,1 0 0,-1 1 0,1-1 0,-1 0 0,1 1 0,-1-1 0,0 1 0,1-1 0,-1 1 0,1-1 0,-1 1 0,0-1 0,0 1 0,0-1 0,-28 1 0,-29 21 0,55-20 0,-10 6 0,0 1 0,1 0 0,-1 0 0,2 1 0,-1 1 0,1 0 0,1 0 0,-17 21 0,4 2 0,0 0 0,-18 38 0,36-58 20,0-1-1,1 1 1,0 0 0,0 0-1,-2 24 1,5-25-232,-1 0 0,-1 0 0,0 0 0,0 0 1,-1 0-1,-8 16 0,-4-4-6614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26:57.411"/>
    </inkml:context>
    <inkml:brush xml:id="br0">
      <inkml:brushProperty name="width" value="0.05" units="cm"/>
      <inkml:brushProperty name="height" value="0.05" units="cm"/>
      <inkml:brushProperty name="color" value="#849398"/>
    </inkml:brush>
  </inkml:definitions>
  <inkml:trace contextRef="#ctx0" brushRef="#br0">5974 1 24575,'-6'4'0,"0"0"0,-1-1 0,1 0 0,-1 0 0,1-1 0,-1 1 0,0-1 0,0-1 0,0 1 0,0-1 0,0-1 0,0 1 0,0-1 0,-10-1 0,-7 2 0,-884 10 0,597-13 0,128 1 0,-327 8 0,450 1 0,1 3 0,0 2 0,-94 34 0,-3 0 0,23-16 0,-2-6 0,-1-5 0,-192 2 0,160-22 0,-102 4 0,-33 10 0,-158 11 0,427-22 0,0 1 0,0 1 0,0 2 0,1 2 0,0 1 0,-55 25 0,70-23 0,0 0 0,1 2 0,1 0 0,-20 22 0,-33 27 0,7-16 0,-1-3 0,-111 56 0,30-13 0,51-28 0,12-21 0,62-31 0,0 1 0,0 1 0,-25 17 0,29-15 0,1 1 0,1 1 0,0 0 0,1 1 0,0 1 0,1 0 0,1 0 0,0 1 0,1 0 0,1 0 0,0 1 0,-5 21 0,2-3 0,1 0 0,3 1 0,0 1 0,3-1 0,-1 40 0,1-48 0,4-28 0,0 0 0,0 0 0,0 0 0,-1 0 0,1 0 0,0 1 0,0-1 0,0 0 0,0 0 0,0 0 0,0 0 0,-1 0 0,1 0 0,0 1 0,0-1 0,0 0 0,0 0 0,-1 0 0,1 0 0,0 0 0,0 0 0,0 0 0,-1 0 0,1 0 0,0 0 0,0 0 0,0 0 0,0 0 0,-1 0 0,1 0 0,0 0 0,0 0 0,0 0 0,-1 0 0,1 0 0,0 0 0,0-1 0,0 1 0,0 0 0,0 0 0,-1 0 0,1 0 0,0 0 0,0 0 0,0 0 0,0-1 0,0 1 0,0 0 0,-1 0 0,1 0 0,0 0 0,0-1 0,0 1 0,0 0 0,-17-43 0,-36-126 112,20 70-1589,17 46-5349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27:00.081"/>
    </inkml:context>
    <inkml:brush xml:id="br0">
      <inkml:brushProperty name="width" value="0.05" units="cm"/>
      <inkml:brushProperty name="height" value="0.05" units="cm"/>
      <inkml:brushProperty name="color" value="#849398"/>
    </inkml:brush>
  </inkml:definitions>
  <inkml:trace contextRef="#ctx0" brushRef="#br0">258 1 24575,'-6'0'0,"-9"13"0,-8 4 0,-7 5 0,-5 0 0,-2 2 0,-2-3 0,-1-6 0,8-4-8191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37:33.731"/>
    </inkml:context>
    <inkml:brush xml:id="br0">
      <inkml:brushProperty name="width" value="0.05" units="cm"/>
      <inkml:brushProperty name="height" value="0.05" units="cm"/>
      <inkml:brushProperty name="color" value="#849398"/>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37:39.812"/>
    </inkml:context>
    <inkml:brush xml:id="br0">
      <inkml:brushProperty name="width" value="0.05" units="cm"/>
      <inkml:brushProperty name="height" value="0.05" units="cm"/>
      <inkml:brushProperty name="color" value="#849398"/>
    </inkml:brush>
  </inkml:definitions>
  <inkml:trace contextRef="#ctx0" brushRef="#br0">0 2509 24575,'442'-18'0,"124"-5"0,-284 17 0,-96-5 0,0-8 0,240-56 0,-386 63 0,-1-1 0,0-2 0,0-2 0,48-29 0,-83 44 0,315-147 0,-136 69 0,-55 9 0,-89 47 0,83-37 0,14 5 0,169-96 0,-228 104 0,95-79 0,-52 36 0,-35 27 0,127-123 0,-80 30 0,-30 32 0,-73 98 0,0 1 0,2 1 0,1 2 0,50-28 0,53-39 0,-83 45 0,60-67 0,-19 17 0,-43 52 46,98-65 1,-103 78-412,-1-2 1,-1-1-1,58-60 1,-80 67-6462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37:40.816"/>
    </inkml:context>
    <inkml:brush xml:id="br0">
      <inkml:brushProperty name="width" value="0.05" units="cm"/>
      <inkml:brushProperty name="height" value="0.05" units="cm"/>
      <inkml:brushProperty name="color" value="#849398"/>
    </inkml:brush>
  </inkml:definitions>
  <inkml:trace contextRef="#ctx0" brushRef="#br0">199 0 24575,'0'8'0,"0"9"0,0 10 0,0 8 0,0 6 0,0 3 0,-15 1 0,-13 2 0,-1-1 0,3 8 0,7 2 0,7-1 0,-3-10 0,2-5 0,3-1 0,3-1 0,-5 2 0,0-6-8191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37:44.424"/>
    </inkml:context>
    <inkml:brush xml:id="br0">
      <inkml:brushProperty name="width" value="0.05" units="cm"/>
      <inkml:brushProperty name="height" value="0.05" units="cm"/>
      <inkml:brushProperty name="color" value="#849398"/>
    </inkml:brush>
  </inkml:definitions>
  <inkml:trace contextRef="#ctx0" brushRef="#br0">1 265 24575,'25'1'0,"-7"0"0,1-1 0,0 0 0,-1-1 0,1-1 0,-1-1 0,0-1 0,1 0 0,-2-1 0,31-13 0,-16 0 0,0 3 0,0 0 0,2 2 0,-1 2 0,53-11 0,-69 19 0,86-17 0,-95 18 0,0-1 0,0 0 0,0 0 0,0-1 0,0 0 0,-1-1 0,0 1 0,0-1 0,12-11 0,-13 9-151,1 1-1,-1 0 0,1 0 0,0 1 1,1 0-1,0 0 0,-1 0 1,13-4-1,9 0-6674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51:07.721"/>
    </inkml:context>
    <inkml:brush xml:id="br0">
      <inkml:brushProperty name="width" value="0.05" units="cm"/>
      <inkml:brushProperty name="height" value="0.05" units="cm"/>
      <inkml:brushProperty name="color" value="#849398"/>
    </inkml:brush>
  </inkml:definitions>
  <inkml:trace contextRef="#ctx0" brushRef="#br0">988 495 24575,'0'-1'0,"0"1"0,0-1 0,0 1 0,0-1 0,0 1 0,-1 0 0,1-1 0,0 1 0,0 0 0,-1-1 0,1 1 0,0-1 0,0 1 0,-1 0 0,1 0 0,0-1 0,-1 1 0,1 0 0,-1 0 0,1-1 0,0 1 0,-1 0 0,1 0 0,-1 0 0,1 0 0,0-1 0,-1 1 0,1 0 0,-1 0 0,1 0 0,-1 0 0,1 0 0,-1 0 0,1 0 0,0 0 0,-1 1 0,1-1 0,-1 0 0,1 0 0,-1 0 0,0 1 0,-21 6 0,-11 9 0,0 2 0,2 1 0,0 2 0,2 0 0,0 3 0,-45 46 0,47-46 0,-1-2 0,-1 0 0,-33 18 0,12-8 0,25-12 0,1 1 0,1 1 0,1 1 0,-28 37 0,20-24 0,7-7 0,1 1 0,2 1 0,1 1 0,1 1 0,-14 36 0,-51 180 0,52-93 0,4-12 0,13-83 0,2 1 0,3 1 0,3-1 0,2 93 0,4-30 0,3 95 0,-1-203 0,0 0 0,2 0 0,0-1 0,1 0 0,0 1 0,2-2 0,-1 1 0,2-1 0,0 0 0,1-1 0,1 0 0,0 0 0,0-1 0,2 0 0,-1-1 0,2 0 0,0-1 0,0 0 0,1-1 0,0-1 0,0 0 0,1-1 0,1-1 0,23 9 0,12 6 0,-1 3 0,-1 1 0,-1 3 0,-1 2 0,-2 1 0,77 73 0,-89-77 0,1-1 0,2-2 0,1-2 0,1-1 0,76 31 0,-42-26 0,1-3 0,111 21 0,-98-22 0,-2 4 0,0 3 0,117 60 0,-201-90 0,188 69 0,-88-36 0,-39-12 0,0-3 0,1-3 0,1-3 0,75 6 0,-8 0 0,-1 6 0,174 55 0,-159-38 0,211 33 0,100-44 0,2-32 0,-194-2 0,-198 5 0,72-3 0,-123 0 0,0 0 0,1-1 0,-1 0 0,0-1 0,0-1 0,-1 0 0,17-9 0,23-14 0,-31 18 0,-1-1 0,0 0 0,-1-2 0,-1-1 0,29-25 0,-39 27 0,0 0 0,-1-1 0,-1 0 0,0 0 0,-1 0 0,0-1 0,4-15 0,12-28 0,-10 32 0,-1-1 0,-1 0 0,-2 0 0,0-1 0,-2 0 0,-1 0 0,3-50 0,-9-102 0,1-37 0,7 157 0,19-84 0,2-2 0,-18 62 0,-4-1 0,-7-136 0,-3 170 0,-2-1 0,-3 1 0,-1 1 0,-3 0 0,-32-78 0,33 102 0,-2 1 0,-1 1 0,0 0 0,-32-33 0,27 31 0,0 0 0,1-1 0,-18-35 0,16 21 0,-1 1 0,-2 0 0,-1 2 0,-32-34 0,41 53 0,-1 0 0,2-1 0,1 0 0,0-1 0,1-1 0,1 0 0,-17-43 0,23 49 0,0 1 0,-1 0 0,-1 0 0,0 1 0,-1 0 0,0 1 0,-1-1 0,-1 2 0,-13-13 0,-20-14 0,-53-36 0,65 51 0,-42-29 0,-3 2 0,-111-52 0,14-2 0,128 74 0,0 1 0,-95-41 0,57 37 0,-6-3 0,-133-34 0,-180-54 0,386 118 0,-129-33 0,70 21 0,-63-22 0,-113-26 0,170 55 0,0 5 0,-125 5 0,109 3 0,-122-14 0,-6-6 0,-244 12 0,283 7 0,178-1 0,0 0 0,0 0 0,0 1 0,0 1 0,0 0 0,0 0 0,0 0 0,1 1 0,-1 1 0,1-1 0,0 1 0,0 1 0,0-1 0,0 1 0,1 1 0,0 0 0,-6 6 0,-43 29 0,45-34 0,0 1 0,0 0 0,-17 18 0,24-22 0,0 1 0,0 1 0,1-1 0,0 0 0,0 1 0,0 0 0,0 0 0,1 0 0,0 0 0,1 0 0,-2 10 0,-1 18-113,2 0 0,4 55-1,-1-57-911,1 1-5801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51:13.312"/>
    </inkml:context>
    <inkml:brush xml:id="br0">
      <inkml:brushProperty name="width" value="0.05" units="cm"/>
      <inkml:brushProperty name="height" value="0.05" units="cm"/>
      <inkml:brushProperty name="color" value="#849398"/>
    </inkml:brush>
  </inkml:definitions>
  <inkml:trace contextRef="#ctx0" brushRef="#br0">2417 115 24575,'-8'1'0,"0"0"0,0 1 0,1 0 0,-1 0 0,0 1 0,1 0 0,-1 0 0,1 0 0,-8 6 0,-2-1 0,-53 23 0,-1-3 0,-2-3 0,-83 19 0,-237 27 0,113-48 0,-24 3 0,255-19 0,0 2 0,1 1 0,0 3 0,-48 18 0,73-20 0,-1 0 0,2 1 0,0 1 0,1 1 0,0 0 0,-31 30 0,-97 113 0,143-151 0,-31 43 0,2 1 0,3 2 0,-38 81 0,-5 9 0,60-115 0,2 0 0,1 1 0,2 0 0,1 0 0,-10 51 0,13-13 0,0 95 0,13 431 0,-4-545 0,4 1 0,1-1 0,3-1 0,34 86 0,-26-89 0,1-2 0,55 79 0,-54-88 0,11 16 0,97 139 0,-106-159 0,1 0 0,0-2 0,4-1 0,38 30 0,-1-10 0,4-2 0,1-3 0,2-3 0,1-2 0,2-4 0,113 33 0,-83-36 0,2-4 0,2-4 0,0-4 0,144 5 0,473-28 0,-529-9 0,137-5 0,938 18 0,-634 5 0,-600-4 0,0-2 0,1-1 0,-2-2 0,0-2 0,47-15 0,-36 10 0,1 1 0,76-10 0,105 9 0,264 12 0,-248 5 0,-95-2 0,95 2 0,342-36 0,-11-15 0,-130 13 0,137-5 0,544 7 0,-1009 29 0,-1-5 0,226-44 0,-31-1 0,-285 48 0,1-2 0,-2 0 0,0-2 0,-1 0 0,1-2 0,40-23 0,-5 2 0,29-6 0,2 2 0,1 4 0,3 4 0,106-19 0,-34-3 0,-120 34 0,94-21 0,33-6 0,-65 13 0,91-15 0,-57 15 0,230-79 0,-364 106 0,0 0 0,-1-1 0,0 0 0,-1 0 0,2-1 0,-2 0 0,9-8 0,-13 10 0,-1-1 0,-1 0 0,2 0 0,-2-1 0,1 1 0,-1-1 0,1 1 0,-2-1 0,0 0 0,0 0 0,1 0 0,-1-10 0,17-144 0,-11-322 0,-11 260 0,2 174 0,-3-1 0,-17-79 0,10 40 0,11 74 0,0 0 0,-1 0 0,-1 0 0,0 0 0,-2 1 0,0-1 0,-1 1 0,1-1 0,-16-22 0,0 3 0,1-1 0,1 0 0,-17-48 0,25 55 0,-34-61 0,28 59 0,-18-46 0,33 71 0,-10-30 0,-2 0 0,-20-34 0,26 57 0,1 0 0,-2 0 0,0 1 0,0 0 0,-3 1 0,2-1 0,-1 1 0,0 1 0,-22-14 0,5 7 0,-3 1 0,1 1 0,-2 1 0,1 2 0,-1 0 0,-1 2 0,-35-5 0,-239-20 0,158 22 0,-1726-88 0,-2582 102 0,3219-3 0,624-23 0,344 8 0,10-2 0,-171-4 0,-570 23-1365,949-2-5461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51:15.563"/>
    </inkml:context>
    <inkml:brush xml:id="br0">
      <inkml:brushProperty name="width" value="0.05" units="cm"/>
      <inkml:brushProperty name="height" value="0.05" units="cm"/>
      <inkml:brushProperty name="color" value="#849398"/>
    </inkml:brush>
  </inkml:definitions>
  <inkml:trace contextRef="#ctx0" brushRef="#br0">1 81 24575,'378'1'0,"491"-4"0,-6-39 0,-94 6 0,1 37 0,-279 2 0,-402-3 0,564 15 0,-280 5-1365,-273-17-5461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17:22.919"/>
    </inkml:context>
    <inkml:brush xml:id="br0">
      <inkml:brushProperty name="width" value="0.2" units="cm"/>
      <inkml:brushProperty name="height" value="0.2" units="cm"/>
      <inkml:brushProperty name="color" value="#00A0D7"/>
    </inkml:brush>
  </inkml:definitions>
  <inkml:trace contextRef="#ctx0" brushRef="#br0">0 1 24575,'5'1'0,"0"1"0,0-1 0,-1 1 0,1 0 0,-1 1 0,1-1 0,-1 1 0,0 0 0,0 0 0,0 0 0,-1 1 0,6 5 0,-1-1 0,63 52 0,58 55 0,-109-95 0,-1 0 0,-1 2 0,-1 0 0,14 26 0,93 156 0,-102-162-341,2 0 0,2-1-1,37 43 1,-33-51-6485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51:30.596"/>
    </inkml:context>
    <inkml:brush xml:id="br0">
      <inkml:brushProperty name="width" value="0.05" units="cm"/>
      <inkml:brushProperty name="height" value="0.05" units="cm"/>
      <inkml:brushProperty name="color" value="#849398"/>
    </inkml:brush>
  </inkml:definitions>
  <inkml:trace contextRef="#ctx0" brushRef="#br0">11453 0 24575,'-5539'0'0,"5023"20"0,41 0 0,346-21 0,68-1 0,0 1 0,0 4 0,1 1 0,-110 21 0,-271 56 0,276-54 0,-80 12 0,-633 50 0,852-85 0,1 1 0,1 1 0,-1 1 0,1 1 0,1 1 0,0 1 0,-28 15 0,16-8 0,-65 23 0,-110 39 0,5-1 0,-459 115 0,646-186 0,1 0 0,1 0 0,-1 1 0,1 1 0,0 1 0,-24 19 0,-73 76 0,28-23 0,-176 135 0,245-201 0,2-1 0,-1 2 0,3 0 0,-1 0 0,2 1 0,1 0 0,-14 36 0,-36 147 0,14-40 0,33-123 0,1 0 0,3 0 0,1 1 0,-2 46 0,8-63 0,-2-1 0,-1 0 0,-1 0 0,-1 0 0,-11 21 0,8-19 0,2 0 0,0 1 0,-7 37 0,7 45 0,6-61 0,-16 83 0,-39 36 0,14-46 0,13-11 0,6 1 0,-13 190 0,18-143 0,-4 58 0,23 271 0,1-217 0,4-206 0,3 0 0,2 0 0,3-1 0,27 69 0,-2-2 0,-29-90 0,-8-27 0,1 1 0,2-1 0,-2 1 0,2-1 0,0 0 0,0 0 0,2 0 0,11 16 0,-10-18 0,22 25 0,-1 1 0,-2 2 0,34 61 0,-26-28 0,68 99 0,-80-139 0,0-1 0,2 0 0,1-2 0,3 0 0,49 37 0,37 28 0,-85-66 0,1 0 0,2-2 0,0-1 0,2-1 0,41 20 0,5-8 0,147 45 0,230 9 0,-411-81 0,124 25 0,97 12 0,-237-38 0,1 1 0,-1 1 0,-1 1 0,52 20 0,-48-14 0,2-3 0,68 16 0,561 97 0,-167-28 0,-413-81 0,129 32 0,-131-26 0,2-4 0,0-2 0,1-4 0,86 1 0,36 2 0,315 9 0,-318-25 0,487 4 0,-314 36 0,-129-8 0,360-20 0,-381-13 0,-35 1 0,267 5 0,-237 15 0,75 2 0,353-22 0,-622 4 0,0 1 0,-2 1 0,1 1 0,1 1 0,-2 1 0,0 1 0,45 21 0,2-2 0,32 15 0,-65-25 0,2-1 0,59 15 0,115 7 0,-3-1 0,-185-29-430,-1 1 0,34 14-1,-59-22 357,28 11-6752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51:31.951"/>
    </inkml:context>
    <inkml:brush xml:id="br0">
      <inkml:brushProperty name="width" value="0.05" units="cm"/>
      <inkml:brushProperty name="height" value="0.05" units="cm"/>
      <inkml:brushProperty name="color" value="#849398"/>
    </inkml:brush>
  </inkml:definitions>
  <inkml:trace contextRef="#ctx0" brushRef="#br0">1 2 24575,'16'0'0,"4"-1"0,1 1 0,-1 1 0,2 0 0,-2 2 0,1 0 0,-1 1 0,22 6 0,38 14 0,94 15 0,4 0 0,-133-28 0,-1 1 0,74 26 0,35 13-1365,-102-37-5461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51:32.998"/>
    </inkml:context>
    <inkml:brush xml:id="br0">
      <inkml:brushProperty name="width" value="0.05" units="cm"/>
      <inkml:brushProperty name="height" value="0.05" units="cm"/>
      <inkml:brushProperty name="color" value="#849398"/>
    </inkml:brush>
  </inkml:definitions>
  <inkml:trace contextRef="#ctx0" brushRef="#br0">287 0 24575,'0'7'0,"0"14"0,0 18 0,0 14 0,-7 11 0,-10 2 0,-2-5 0,-5-5 0,-6-7 0,2-5 0,-8-10 0,-6-4 0,-3-1 0,6-5-8191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9:03:03.459"/>
    </inkml:context>
    <inkml:brush xml:id="br0">
      <inkml:brushProperty name="width" value="0.35" units="cm"/>
      <inkml:brushProperty name="height" value="0.35" units="cm"/>
      <inkml:brushProperty name="color" value="#FFFFFF"/>
    </inkml:brush>
  </inkml:definitions>
  <inkml:trace contextRef="#ctx0" brushRef="#br0">1 0 24575,'3018'0'-2949,"126"0"-1787,-6299 0 11548,2728 13-8032,267 1-4878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9:03:09.073"/>
    </inkml:context>
    <inkml:brush xml:id="br0">
      <inkml:brushProperty name="width" value="0.35" units="cm"/>
      <inkml:brushProperty name="height" value="0.35" units="cm"/>
      <inkml:brushProperty name="color" value="#FFFFFF"/>
    </inkml:brush>
  </inkml:definitions>
  <inkml:trace contextRef="#ctx0" brushRef="#br0">1 273 24575,'0'-1'0,"0"-1"0,0 1 0,1 0 0,-1-1 0,0 1 0,1 0 0,-1 0 0,0-1 0,1 1 0,0 0 0,-1 0 0,1 0 0,0 0 0,-1 0 0,1 0 0,0 0 0,0 0 0,0 0 0,0 0 0,0 0 0,0 0 0,0 1 0,0-1 0,1 1 0,-1-1 0,1 0 0,40-10 0,-36 10 0,125-14 0,245 2 0,-305 13 0,29 4 0,150 25 0,-22-1 0,28 8 0,-160-19 0,156 7 0,902-23 0,-512-4 0,716 3 0,-1265-3 0,178-29 0,90-44 0,-313 64 0,-32 9 0,-1-1 0,1 0 0,-2-2 0,1 1 0,0-2 0,-1 0 0,14-10 0,-26 16 0,-1 0 0,1-1 0,0 1 0,0-1 0,-1 1 0,1-1 0,-1 0 0,1 1 0,-1-1 0,0 0 0,1 0 0,-1 0 0,0 0 0,-1 0 0,1-1 0,1-2 0,-2 3 0,0 1 0,0-1 0,0 0 0,-1 1 0,1-1 0,0 1 0,-1-1 0,1 1 0,-1-1 0,1 1 0,-1-1 0,0 1 0,1 0 0,-1-1 0,0 1 0,0 0 0,0-1 0,-2 0 0,-3-4 0,-1 1 0,1 1 0,-1-1 0,0 1 0,0 0 0,-1 1 0,1 0 0,-10-3 0,-36-9 0,1 3 0,-1 2 0,-76-5 0,-172 5 0,219 9 0,-1215 2 0,524 3 0,-1056-4 0,1791 0 0,1 2 0,0 1 0,0 2 0,-41 11 0,62-11 0,-1 0 0,1 1 0,0 1 0,1 0 0,-1 1 0,2 1 0,-1 0 0,1 1 0,0 0 0,1 1 0,-14 16 0,-17 17 0,-1-2 0,-3-2 0,-56 36 0,93-67 0,-1-1 0,1 1 0,1 1 0,-10 11 0,18-19 0,1-1 0,0 1 0,-1 0 0,1 0 0,0 0 0,0 0 0,0 0 0,0 0 0,1 0 0,-1 0 0,1 0 0,-1 1 0,1-1 0,-1 4 0,2-4 0,-1-1 0,1 1 0,-1-1 0,1 1 0,-1-1 0,1 0 0,0 1 0,0-1 0,0 0 0,0 1 0,0-1 0,0 0 0,0 0 0,0 0 0,0 0 0,1 0 0,-1 0 0,0 0 0,1-1 0,-1 1 0,1 0 0,-1-1 0,1 1 0,1 0 0,22 5 0,0-1 0,0 0 0,1-2 0,-1-1 0,1-2 0,45-3 0,-15 1 0,2085-6 0,-1462 9 0,-281-36 0,-32 0 0,-176 36 0,81-3 0,-256 0 0,0 1 0,0-2 0,0 0 0,0-1 0,-1 0 0,0-1 0,21-11 0,-2-2 0,54-41 0,-58 39 0,1 2 0,1 2 0,1 1 0,0 1 0,0 1 0,1 2 0,1 2 0,0 0 0,0 3 0,50-4 0,-73 10 0,1-1 0,-1 2 0,1 0 0,-1 0 0,1 1 0,-1 0 0,0 1 0,0 0 0,0 1 0,0 0 0,-1 1 0,1 0 0,-1 1 0,17 13 0,-12-7 0,-1 2 0,-1 0 0,0 0 0,-1 1 0,0 1 0,-1 0 0,-1 0 0,8 19 0,101 178 0,-117-210 0,0 0 0,-1 0 0,1 1 0,-1-1 0,0 0 0,0 1 0,0-1 0,0 1 0,-1-1 0,1 1 0,-1-1 0,0 1 0,0 0 0,0-1 0,-1 1 0,1-1 0,-2 5 0,0-5 0,0 0 0,0 0 0,0-1 0,0 1 0,0-1 0,0 1 0,-1-1 0,0 0 0,1 0 0,-1 0 0,0-1 0,0 1 0,0 0 0,0-1 0,0 0 0,0 0 0,0 0 0,0 0 0,-1 0 0,-3 0 0,-48 7 0,-1-1 0,0-4 0,-94-5 0,50 0 0,-3337-10 0,1740 12-1365,1627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1:42.28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1 162,'93'3,"1"4,-1 5,-1 3,116 35,342 141,-440-150,69 29,403 129,-579-198,16 5,1-2,-1 0,1-1,34 0,-50-3,0 0,0 0,0-1,0 0,0 1,-1-1,1 0,0-1,-1 1,1-1,-1 0,1 0,-1 0,0 0,0 0,0-1,0 1,0-1,-1 0,1 0,-1 0,1 0,-1 0,0 0,-1-1,1 1,0-1,-1 0,0 1,1-6,0 0,-1 0,0-1,-1 1,0-1,0 1,-1 0,0-1,-1 1,0 0,0 0,-1 0,0 0,-1 0,0 0,0 1,-1 0,0 0,-1 0,1 1,-1 0,-1 0,1 0,-1 1,-1 0,1 0,-1 0,0 1,0 1,0-1,-1 1,0 1,-12-4,-28-9,2-3,0-1,-79-48,70 34,-100-45,125 67,0 1,0 2,-1 1,0 1,-47-3,34 6,0 2,-1 2,-46 6,87-5,1 0,0 0,0 0,0 1,0-1,0 1,0 0,0 0,1 0,-1 1,1-1,-5 5,7-6,0 1,0-1,1 0,-1 0,0 1,0-1,1 1,-1-1,1 1,0-1,-1 1,1-1,0 1,0-1,0 1,0-1,0 1,0-1,0 1,0-1,1 1,-1-1,1 1,-1-1,1 1,-1-1,1 0,0 1,0-1,0 0,0 1,0-1,0 0,1 1,5 5,0-1,0-1,0 1,1-1,-1 0,1-1,17 7,69 21,-25-16,-1-3,2-3,102 1,-170-11,5 1,1-1,-1 0,0-1,1 0,8-2,-16 3,0 0,1 0,-1 0,0-1,0 1,1 0,-1 0,0 0,1 0,-1-1,0 1,0 0,1 0,-1-1,0 1,0 0,1 0,-1-1,0 1,0 0,0-1,0 1,0 0,1-1,-1 1,0 0,0-1,0 1,0 0,0-1,0 1,0 0,0-1,0 1,0 0,0-1,0 1,0 0,-1-1,1 1,-23-22,-31-9,0 2,-104-37,131 55,-208-83,-3-1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1:43.54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1,'23'0,"18"0,37 23,28 18,30 14,14-2,28 1,29-9,13-12,3-11,-2-10,-84-18,-145-31,-105-20,-45 0,-18 9,20 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1:46.5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1:47.33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0 249,'526'8,"-1"23,707 132,-1109-140,205 46,-191-31,239 54,-369-90,0-1,1 0,-1-1,0 1,1-1,-1-1,10-1,-17 2,0 0,1 0,-1 0,0 0,0 0,1 0,-1-1,0 1,0 0,1 0,-1 0,0 0,0-1,0 1,1 0,-1 0,0-1,0 1,0 0,0 0,1-1,-1 1,0 0,0 0,0-1,0 1,0 0,0-1,0 1,0 0,0 0,0-1,0 1,0 0,0-1,0 1,0 0,0 0,0-1,0 1,-1 0,1 0,0-1,0 1,0 0,0 0,-1-1,1 1,0 0,0 0,-1-1,-32-22,-51-18,-94-32,90 39,-219-77,-537-120,836 229,-70-14,0-4,-75-30,141 45,1 0,0-1,-19-12,5-9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1:48.29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1,'419'230,"-351"-189,397 219,21-39,-480-217,1-2,0 1,0-1,1 0,-1-1,0 1,11-1,-17-1,-1 0,0 0,0 0,1-1,-1 1,0 0,0 0,0-1,1 1,-1 0,0-1,0 1,0 0,0-1,0 1,0 0,0-1,0 1,0 0,0-1,0 1,0 0,0-1,0 1,0 0,0-1,0 1,0 0,0-1,0 1,0 0,-1 0,1-1,0 1,0 0,0-1,-1 1,1 0,0 0,0 0,0-1,-1 1,1 0,0 0,-1 0,1-1,-36-32,-22-11,-1 3,-3 2,-110-50,-211-70,323 136,24 10,1-2,-42-24,75 38,1 0,-1 0,1 0,-1-1,1 1,-1 0,1 0,0-1,-1 1,1-1,0 1,0-1,0 0,0 1,-1-4,2 4,0 1,1-1,-1 0,0 0,0 0,0 1,1-1,-1 0,0 0,1 1,-1-1,1 0,-1 1,1-1,-1 0,1 1,-1-1,1 1,0-1,-1 1,1-1,0 1,-1-1,1 1,0 0,0-1,-1 1,1 0,1-1,18-3,0 0,1 1,-1 1,37 1,205 4,441 21,330 8,-824-30,-196-2,0 0,0-1,22-5,-35 6,0 0,0 0,-1 0,1 0,0 0,0 0,0 0,0 0,-1 0,1 0,0 0,0 0,0 0,0 0,0 0,-1 0,1 0,0 0,0 0,0-1,0 1,0 0,0 0,0 0,-1 0,1 0,0 0,0-1,0 1,0 0,0 0,0 0,0 0,0 0,0-1,0 1,0 0,0 0,0 0,0 0,0 0,0-1,0 1,0 0,0 0,0 0,0 0,0-1,0 1,0 0,0 0,0 0,1 0,-1 0,0 0,0-1,0 1,0 0,0 0,0 0,0 0,1 0,-40-9,-133-10,-196 5,246 11,-766-7,675 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17:24.406"/>
    </inkml:context>
    <inkml:brush xml:id="br0">
      <inkml:brushProperty name="width" value="0.2" units="cm"/>
      <inkml:brushProperty name="height" value="0.2" units="cm"/>
      <inkml:brushProperty name="color" value="#00A0D7"/>
    </inkml:brush>
  </inkml:definitions>
  <inkml:trace contextRef="#ctx0" brushRef="#br0">717 4 24575,'0'0'0,"0"0"0,0 0 0,0 0 0,0 0 0,0-1 0,0 1 0,0 0 0,0 0 0,0 0 0,0 0 0,0 0 0,0-1 0,0 1 0,-1 0 0,1 0 0,0 0 0,0 0 0,0 0 0,0 0 0,0-1 0,0 1 0,0 0 0,0 0 0,-1 0 0,1 0 0,0 0 0,0 0 0,0 0 0,0 0 0,0 0 0,-1 0 0,1 0 0,0 0 0,0 0 0,0-1 0,0 1 0,0 0 0,-1 0 0,1 0 0,0 0 0,0 0 0,0 1 0,0-1 0,0 0 0,-1 0 0,1 0 0,0 0 0,0 0 0,0 0 0,0 0 0,0 0 0,-1 0 0,1 0 0,0 0 0,0 1 0,-14 8 0,-13 16 0,-12 14 0,-2-2 0,-1-1 0,-2-3 0,-1-1 0,-89 46 0,107-65-105,1 2 0,1 1 0,0 1 0,1 0 0,1 2 0,1 1 0,1 1 0,1 1 0,0 0 0,2 2 0,1 0 0,-17 30 0,12-14-6721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1:48.70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0,'12'0,"26"12,41 14,41 4,46 30,62 40,72 13,43-1,-4-19,-48-25,-62-25,-58-19,-48-14,-43-20,-37-9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1:49.60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0,'11'22,"2"-1,0 0,2-2,0 1,1-2,1 0,27 22,16 7,69 40,-68-47,-21-15,0-2,2-1,0-3,1-2,1-1,73 16,-32-17,1-3,143 0,96-12,168 5,-218 7,778 28,-1010-39,-82-1,-304-1,-409 2,622 3,-142 23,197-14,0 4,1 2,-89 37,123-42,0-1,-1-2,0-2,-84 8,-165-14,232-4,-20-1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2:01.7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2:03.09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0,'29'1,"0"1,0 2,0 1,33 9,109 45,-101-33,537 205,349 118,-733-296,-38-11,66 34,-197-56,-1 2,79 46,-2 11,523 287,-171-116,-211-105,-172-101,1-3,157 40,-144-47,-32-8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2:10.74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6 0,'31'5,"-3"2,408 91,-45-9,139 7,9-48,-474-46,0 2,-1 3,121 29,562 132,-506-133,-230-31,-25-2,-161-12,42 1,-180-6,-115 3,-1541-51,1663 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2:11.90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1,'0'3108,"0"-3052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2:12.76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0,'22'23,"20"7,47 33,77 40,56 25,70 25,109 32,136 29,146 48,127 24,131 20,99-19,53-12,1-9,-15-15,-66-4,-194-44,-236-57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9:02:13.46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4230 1,'-4'0,"1"1,-1 0,1 0,-1 0,1 0,0 1,-1 0,1-1,0 1,0 0,0 0,0 1,1-1,-1 1,1-1,-1 1,-3 5,-7 6,-52 58,4 3,-93 145,-92 210,212-369,-181 323,-57 78,-60 71,-634 830,-67-62,1031-1298,-268 335,147-173,-61 71,177-227,-1 0,1-1,-1 0,-1-1,0 1,-15 9,22-16,-1 0,0 0,1 0,-1-1,0 1,0 0,1-1,-1 0,0 0,0 1,0-2,1 1,-1 0,0-1,0 1,1-1,-1 0,0 0,1 0,-1 0,0 0,1 0,0-1,-1 0,1 1,0-1,-3-2,-5-6,0-1,1 0,-14-21,23 32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9:02:28.100"/>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9:02:49.828"/>
    </inkml:context>
    <inkml:brush xml:id="br0">
      <inkml:brushProperty name="width" value="0.35" units="cm"/>
      <inkml:brushProperty name="height" value="0.35" units="cm"/>
      <inkml:brushProperty name="color" value="#FFFFFF"/>
    </inkml:brush>
  </inkml:definitions>
  <inkml:trace contextRef="#ctx0" brushRef="#br0">1024 1072 24575,'25'2'0,"-1"0"0,1 1 0,-1 2 0,0 1 0,-1 0 0,30 13 0,-25-9 0,608 161 0,19-62 0,-417-66 0,-209-35 0,0 0 0,0 3 0,-1 0 0,0 1 0,43 28 0,-63-32 0,-16-3 0,-23 0 0,-1-3 0,1 0 0,-45-4 0,8 0 0,-1194-15 0,1216 16 0,1-2 0,0-2 0,0-1 0,0-3 0,1-2 0,-45-17 0,54 11 0,21 5 0,14 11 0,0 1 0,0 0 0,0 0 0,0-1 0,-1 1 0,1 0 0,0-1 0,0 1 0,0 0 0,0-1 0,0 1 0,0 0 0,0-1 0,0 1 0,0 0 0,0-1 0,0 1 0,0 0 0,0-1 0,0 1 0,0 0 0,1-1 0,-1 1 0,0 0 0,0-1 0,0 1 0,0 0 0,1-1 0,-1 1 0,0 0 0,0 0 0,1-1 0,-1 1 0,0 0 0,0 0 0,1-1 0,10-3 0,0 0 0,0 0 0,1 1 0,-1 1 0,1 0 0,0 0 0,0 1 0,21 1 0,-5-1 0,791-9-316,-528 12-313,1870 2-163,-2428-4 792,29 0 295,-813 6-1489,-8 39 2121,983-36-859,-80 20 1,83-13 665,-86 6 0,-6-15-630,132-11-104,33 4 0,0 0 0,-1-1 0,1 1 0,0 0 0,0 0 0,0-1 0,0 1 0,-1 0 0,1 0 0,0-1 0,0 1 0,0 0 0,0-1 0,0 1 0,0 0 0,0-1 0,0 1 0,0 0 0,0-1 0,0 1 0,0 0 0,0 0 0,0-1 0,0 1 0,0 0 0,1-1 0,-1 1 0,0 0 0,0 0 0,0-1 0,0 1 0,0 0 0,1 0 0,-1-1 0,0 1 0,0 0 0,1 0 0,-1-1 0,0 1 0,0 0 0,1 0 0,-1 0 0,0 0 0,0 0 0,1-1 0,-1 1 0,60-33 0,-58 32 0,176-72 0,31-15 0,-181 74 0,-1-1 0,0-1 0,-2-1 0,0-2 0,26-24 0,-39 30 0,-1 0 0,0-1 0,-1 0 0,0-1 0,-1 0 0,-1-1 0,0 1 0,-1-1 0,-1-1 0,-1 0 0,0 1 0,-1-1 0,3-32 0,-3-12 0,-2 0 0,-11-98 0,3 83 0,4 45 0,-1 1 0,-2 0 0,-2 0 0,0 0 0,-14-34 0,14 46 0,-2 0 0,1 1 0,-2 0 0,0 0 0,-1 1 0,-1 1 0,0 0 0,-1 0 0,-20-16 0,-4 1 0,-2 0 0,-1 3 0,-51-27 0,69 43 0,-1 1 0,0 0 0,0 2 0,-1 1 0,0 0 0,0 2 0,0 1 0,-26-1 0,43 4 0,0 1 0,0 0 0,0 1 0,1-1 0,-1 1 0,0 0 0,-11 4 0,17-4 0,0-1 0,0 1 0,0 0 0,0-1 0,0 1 0,0 0 0,0 0 0,0-1 0,1 1 0,-1 0 0,0 0 0,0 0 0,1 0 0,-1 0 0,0 0 0,1 0 0,-1 0 0,1 0 0,-1 2 0,1-1 0,0 1 0,0-1 0,0 0 0,0 1 0,0-1 0,0 0 0,1 1 0,-1-1 0,1 0 0,0 0 0,0 0 0,0 1 0,2 2 0,7 14 0,2-1 0,1-1 0,0 0 0,1-1 0,0 0 0,2-1 0,27 21 0,136 86 0,-142-99 0,534 382 0,-445-317 0,-122-86 0,-1 0 0,1 0 0,-1 1 0,0-1 0,0 1 0,0 0 0,0-1 0,0 1 0,-1 1 0,1-1 0,-1 0 0,0 0 0,0 1 0,0 0 0,-1-1 0,1 1 0,-1 0 0,2 5 0,-3-5 0,0 0 0,-1 0 0,1 0 0,-1-1 0,0 1 0,0 0 0,0 0 0,0-1 0,-1 1 0,1-1 0,-1 1 0,0-1 0,0 0 0,0 0 0,-1 0 0,1 0 0,-1 0 0,0 0 0,1-1 0,-7 5 0,-16 10 0,-1 0 0,0-1 0,-1-2 0,-1 0 0,-39 12 0,17-6 0,-1206 527-790,1206-523 790,8-6 0,1 2 0,0 2 0,-74 54 0,113-74 0,0-1 0,1 1 0,-1-1 0,0 1 0,1-1 0,0 1 0,-1 0 0,1 0 0,0 0 0,0 0 0,0 0 0,0 0 0,0 0 0,-1 3 0,2-4 0,0 0 0,0 0 0,0 0 0,1 0 0,-1-1 0,0 1 0,0 0 0,1 0 0,-1 0 0,0 0 0,1-1 0,-1 1 0,1 0 0,-1-1 0,1 1 0,-1 0 0,1-1 0,-1 1 0,1 0 0,0-1 0,-1 1 0,1-1 0,0 1 0,0-1 0,1 1 0,7 3 0,0-1 0,1-1 0,0 1 0,-1-1 0,18 1 0,158 9-4,214-14 1,-214-2-42,111 0-41,550-11-85,-926 15 314,14-1 91,0 2 0,0 3 1,-87 17-1,130-12-217,22-9-17,1 0 1,0 0-1,0 0 0,0 0 0,0 0 0,0 0 0,0 1 0,-1-1 0,1 0 0,0 0 0,0 0 0,0 0 0,0 0 0,0 0 0,0 1 0,0-1 0,0 0 0,0 0 0,-1 0 1,1 0-1,0 0 0,0 1 0,0-1 0,0 0 0,0 0 0,0 0 0,0 0 0,0 1 0,0-1 0,0 0 0,0 0 0,0 0 0,0 0 0,1 1 0,-1-1 0,0 0 1,0 0-1,0 0 0,0 0 0,0 0 0,0 1 0,0-1 0,0 0 0,0 0 0,1 0 0,-1 0 0,0 0 0,0 0 0,0 0 0,0 0 0,0 1 0,0-1 0,1 0 0,-1 0 1,0 0-1,46 9-2,662 10 2,-534-20 0,135 1 0,256-5 0,-552 5 0,-1 0 0,0-1 0,0-1 0,0 0 0,21-6 0,-32 7 0,-1 1 0,1 0 0,0-1 0,-1 1 0,1 0 0,0-1 0,-1 1 0,1-1 0,-1 1 0,1-1 0,-1 1 0,1-1 0,-1 1 0,1-1 0,-1 0 0,1 1 0,-1-1 0,0 1 0,1-1 0,-1 0 0,0 0 0,0 1 0,1-1 0,-1 0 0,0-1 0,0 1 0,-1-1 0,1 1 0,-1 0 0,1-1 0,-1 1 0,0 0 0,1 0 0,-1-1 0,0 1 0,0 0 0,0 0 0,0 0 0,0 0 0,0 0 0,0 0 0,-2-1 0,-12-8 0,0 1 0,0 0 0,-1 1 0,-1 0 0,-25-7 0,-108-28 0,125 36 0,-579-106-320,8 50-108,555 59 428,37 3 0,9 0 0,64 0 0,-58 1 0,2594 11-1416,-2399-13 1531,-200 3-80,-1-1-1,1 0 0,-1 0 0,1-1 0,-1 1 1,1-1-1,-1 0 0,1-1 0,-1 0 0,10-4 1,-15 6-30,0-1-1,0 1 1,-1-1 0,1 1 0,0-1 0,0 1-1,0-1 1,-1 1 0,1-1 0,0 1 0,-1-1 0,1 1-1,0-1 1,-1 1 0,1 0 0,0-1 0,-1 1 0,1-1-1,-1 1 1,1 0 0,-1 0 0,1-1 0,-1 1-1,1 0 1,-1 0 0,1-1 0,-1 1 0,1 0 0,-2 0-1,-42-15 54,-140-28-58,-124-19 0,-116-10-164,-430-32-1359,-26-2 1590,823 96 113,-66-18 0,117 27-177,0-1 0,1 1 0,0-1-1,-1 0 1,1-1 0,0 1 0,0-1-1,0 0 1,0 0 0,1 0 0,-1-1 0,1 1-1,0-1 1,0 0 0,0-1 0,0 1-1,1-1 1,-5-8 0,5 4-3,1 0-1,1 0 1,0 0 0,0 0-1,0-1 1,1 1-1,1 0 1,0 0 0,3-14-1,-2 4 160,0 1-1,-1-1 0,-1 1 0,-1-1 0,0 1 0,-1 0 0,-5-19 0,5 30-87,-1-1 0,1 1-1,-1 0 1,0 0 0,-1 1 0,0-1 0,0 1 0,0-1-1,-1 1 1,0 1 0,0-1 0,-1 1 0,1 0-1,-1 0 1,0 0 0,0 1 0,-1 0 0,1 0-1,-14-5 1,-8-3-71,2 3 0,1-2 0,1 0 0,0-2 0,-32-23 0,21 11 0,-2 1 0,-59-29 0,87 48 0,0 0 0,0 0 0,1-1 0,-1-1 0,1 1 0,1-1 0,-1 0 0,-7-11 0,14 17 0,-1-1 0,1 1 0,0-1 0,0 0 0,0 0 0,1 0 0,-1 1 0,0-1 0,1 0 0,-1 0 0,1 0 0,-1 0 0,1 0 0,0 0 0,0 0 0,0 0 0,0 0 0,0 0 0,1-3 0,0 3 0,1-1 0,-1 1 0,1 0 0,-1 0 0,1 0 0,0 0 0,0 0 0,0 0 0,0 0 0,0 0 0,0 1 0,1-1 0,-1 1 0,0 0 0,1 0 0,-1-1 0,1 2 0,4-2 0,24-6 0,1 2 0,-1 1 0,1 2 0,0 1 0,60 4 0,-39-2 0,85 0 0,229 9 0,-357-8 0,-1 0 0,1 1 0,-1 0 0,1 1 0,-1 0 0,0 0 0,0 1 0,0 0 0,0 1 0,-1 0 0,0 0 0,13 11 0,-2 3 0,0 0 0,-2 2 0,20 28 0,-24-31 0,-9-13 0,0 0 0,0 0 0,-1 0 0,0 0 0,0 1 0,0-1 0,-1 1 0,0 0 0,0 0 0,1 9 0,-3-13 0,0 1 0,0-1 0,-1 0 0,1 1 0,-1-1 0,0 1 0,0-1 0,0 0 0,0 1 0,0-1 0,0 0 0,0 0 0,-1 0 0,1 0 0,-1 0 0,0 0 0,0 0 0,1-1 0,-1 1 0,0 0 0,0-1 0,-1 0 0,1 1 0,0-1 0,0 0 0,-1 0 0,1 0 0,0-1 0,-4 2 0,-22 6 0,-1-1 0,0-1 0,0-1 0,0-2 0,-36 0 0,51-2 0,-177 4 0,-96 8 0,229-3 0,46-3 0,34-1 0,110 7 0,158-6 0,-168-6 0,486 2 0,-561-3 0,-102-1 0,-116 0 7,-623 3-724,668 1 646,-198 30 0,306-30 71,1 0 0,0 2 0,-31 12 0,32-3 0,16-14 0,-1 1 0,1-1 0,0 0 0,0 1 0,0-1 0,0 1 0,0-1 0,0 1 0,0-1 0,0 0 0,0 1 0,1-1 0,-1 1 0,0-1 0,0 1 0,0-1 0,0 0 0,1 1 0,-1-1 0,0 1 0,0-1 0,1 0 0,-1 1 0,0-1 0,0 0 0,1 1 0,-1-1 0,0 0 0,1 0 0,0 1 0,6 3 0,0-1 0,0 1 0,0-1 0,1-1 0,-1 0 0,1 0 0,-1 0 0,15 1 0,76 3 0,-82-5 0,58-3 177,-1-3 1,-1-4 0,109-25-1,-161 29-101,-12 3-71,-1-1 0,1 1 0,0 1 0,-1 0 0,1 0 0,0 0 1,0 1-1,0 0 0,0 1 0,-1-1 0,1 2 0,12 2 0,-19-3-5,1 0 0,-1-1 0,0 1 0,0 0 0,0 0 0,1 0 0,-1 0 0,0 0 0,0 0 0,-1 1 0,1-1 0,0 0 0,0 0 0,-1 1 0,1-1 0,0 0 0,-1 1 0,1-1 0,-1 0 0,0 1 0,1-1 0,-1 1 0,0-1 0,0 1 0,0 1 0,-8 39 0,7-37 0,-15 42 0,9-31 0,2 1 0,-1-1 0,2 1 0,1 0 0,-3 21 0,6-34 0,0 1 0,0-1 0,1 0 0,-1 0 0,1 1 0,0-1 0,0 0 0,0 0 0,1 0 0,-1 0 0,1 0 0,0 0 0,0 0 0,1 0 0,-1-1 0,1 1 0,-1-1 0,1 0 0,0 0 0,1 0 0,-1 0 0,0 0 0,1-1 0,0 0 0,-1 1 0,7 1 0,10 5 0,0-2 0,1 0 0,0-1 0,39 5 0,99 5 0,-144-15 0,105 7 0,121-8 0,-199-2 0,0-2 0,-1-2 0,1-2 0,-1-2 0,-1-1 0,62-26 0,-87 30 0,0-1 0,-1-1 0,16-11 0,-25 17 0,-1-1 0,0 0 0,1 0 0,-1 0 0,-1-1 0,1 0 0,0 1 0,-1-1 0,0 0 0,-1-1 0,4-6 0,-5 10 0,-1 0 0,1 0 0,0 0 0,-1 0 0,0 0 0,1 0 0,-1 0 0,0 0 0,0 0 0,0 0 0,0 0 0,-1 0 0,1 0 0,0 0 0,-1 0 0,0 0 0,1 0 0,-1 0 0,0 0 0,0 0 0,0 1 0,0-1 0,0 0 0,-1 0 0,1 1 0,0-1 0,-1 1 0,1 0 0,-1-1 0,1 1 0,-1 0 0,0 0 0,0 0 0,1 0 0,-5-1 0,-2-1 0,0 0 0,0 1 0,0 0 0,-1 0 0,1 1 0,-1 0 0,-11 0 0,-55 4 0,-95 17 0,-20 2 0,2-15 0,70-4 0,-142 22 0,201-11 0,50-8 0,14-1 0,10-3 0,0 0 0,1 0 0,-1-2 0,0 0 0,0 0 0,0-1 0,23-6 0,99-18 0,159-52 0,-95 9 0,-175 58 0,-1-2 0,0-1 0,-1-1 0,-1-1 0,26-21 0,-47 35 0,0-1 0,0 1 0,0-1 0,0 0 0,0 0 0,0 1 0,-1-1 0,1 0 0,-1-1 0,1 1 0,-1 0 0,0 0 0,0 0 0,0-1 0,0 1 0,-1 0 0,1-1 0,0 1 0,-1-1 0,1-3 0,-2 4 0,0 0 0,1 0 0,-1 0 0,0 1 0,0-1 0,0 0 0,0 0 0,0 1 0,-1-1 0,1 1 0,0-1 0,-1 1 0,1-1 0,-1 1 0,0 0 0,1 0 0,-1 0 0,0 0 0,-2-1 0,-11-5 0,0 2 0,-1 0 0,1 1 0,-31-5 0,-24 0 0,0 3 0,-74 3 0,310 6 0,-61 1 0,91-3 0,165 5 0,-303-1 0,1 3 0,-2 3 0,1 1 0,108 41 0,-165-53 0,1 1 0,0-1 0,0 0 0,0 1 0,-1 0 0,1-1 0,0 1 0,-1 0 0,1 0 0,-1 0 0,1 0 0,-1 0 0,1 0 0,-1 0 0,1 1 0,-1-1 0,0 0 0,0 1 0,0-1 0,0 1 0,1 1 0,-3-2 0,0 0 0,0 0 0,0 0 0,0 0 0,0 0 0,0 0 0,0 0 0,0 0 0,0-1 0,0 1 0,-1-1 0,1 1 0,0-1 0,0 1 0,-1-1 0,1 1 0,0-1 0,-1 0 0,1 0 0,-2 0 0,-90 9 0,92-9 0,-115-1 0,183 3 0,0 2 0,0 3 0,0 2 0,129 38 0,253 112 0,-341-116 0,-2 5 0,-2 4 0,110 73 0,-142-75 0,5 3 0,128 67 0,-151-96 0,46 24 0,-89-42 0,0 1 0,0 0 0,-1 0 0,1 1 0,16 18 0,-26-26 0,0 1 0,0 0 0,0 0 0,0 0 0,-1 0 0,1 0 0,0 0 0,0 0 0,-1 0 0,1 0 0,0 0 0,-1 0 0,1 0 0,-1 1 0,0-1 0,1 0 0,-1 0 0,0 1 0,0-1 0,0 0 0,0 0 0,0 1 0,0-1 0,0 0 0,0 1 0,0-1 0,-1 0 0,1 0 0,0 0 0,-1 1 0,1-1 0,-1 0 0,0 0 0,1 0 0,-1 0 0,0 0 0,1 0 0,-1 0 0,0 0 0,0 0 0,0 0 0,0 0 0,0-1 0,0 1 0,0 0 0,0-1 0,0 1 0,-1 0 0,1-1 0,-2 1 0,-9 4 0,-1-1 0,0-1 0,0 0 0,-20 2 0,-180 11 0,-102-9-164,-891-9-1601,654 32 1765,517-25 0,-62 17 0,73-9 0,24-13 0,0 0 0,0 1 0,0-1 0,0 0 0,0 1 0,0-1 0,0 1 0,0-1 0,0 0 0,0 1 0,0-1 0,0 0 0,0 1 0,0-1 0,0 0 0,0 1 0,0-1 0,0 0 0,0 1 0,1-1 0,-1 0 0,0 1 0,0-1 0,0 0 0,1 1 0,-1-1 0,0 0 0,0 0 0,1 1 0,-1-1 0,0 0 0,1 0 0,-1 0 0,0 1 0,1-1 0,-1 0 0,0 0 0,1 0 0,-1 0 0,0 0 0,1 0 0,0 0 0,16 6 0,1-2 0,0 0 0,32 2 0,836 21 550,-684-27-375,915-5-30,-1088 6 43,0 2-1,0 1 1,40 11-1,10 1 110,91 2-291,304-7 1,67 3-8,90 61-572,-25-1 36,-475-63 537,196 27 0,-279-28 0,-1 1 0,1 2 0,-2 2 0,74 36 0,-94-38 25,224 125 1039,-217-117-1059,2-1-1,0-1 1,0-2 0,64 20-1,-76-30-4,0-2 0,0 0 0,1-1-1,0-2 1,0 0 0,0-2 0,-1 0 0,1-2-1,24-4 1,141-44 0,-120 29 0,70-12 0,9 16 0,1 6 0,188 9 0,19 1 0,-319 0 0,0-2 0,-1-1 0,1-2 0,-1-2 0,0-1 0,-1-2 0,67-31 0,50-29 0,-84 41 0,-2-2 0,87-58 0,-140 81 0,0 0 0,-1-2 0,-1 1 0,0-2 0,0 1 0,-1-2 0,15-24 0,-22 34 0,-1-1 0,0 0 0,0 0 0,-1 1 0,1-1 0,-1-1 0,0 1 0,0 0 0,0 0 0,0 0 0,-1-1 0,0 1 0,0 0 0,0 0 0,0-1 0,0 1 0,-1 0 0,0 0 0,0 0 0,0-1 0,-1 1 0,1 0 0,-1 1 0,0-1 0,0 0 0,0 0 0,-1 1 0,1-1 0,-1 1 0,0 0 0,0 0 0,0 0 0,-5-4 0,-2 0 0,-1 1 0,0-1 0,0 2 0,-1-1 0,0 2 0,0-1 0,0 2 0,0 0 0,0 0 0,-1 1 0,1 0 0,-1 1 0,-14 1 0,10 0 0,0 1 0,-1 1 0,1 0 0,0 1 0,0 1 0,0 1 0,0 0 0,1 1 0,-16 9 0,8-1 0,0 2 0,1 0 0,-41 39 0,-54 70 0,50-51 0,50-57 0,-1-1 0,-1-1 0,0 0 0,-1-2 0,0 0 0,-1-1 0,0-2 0,-42 15 0,-20 0 0,-98 17 0,138-33 0,1 0 0,-77 16 0,-164 55 0,234-62 0,0-2 0,-2-2 0,1-2 0,-65 5 0,-81 16 0,131-19 0,-118 9 0,-215-21 0,294-3 0,60-1 0,-1-2 0,-84-18 0,-88-38 0,-7-1 0,88 38 0,-229-9 0,254 25 0,22-4 0,1-4 0,0-4 0,-110-40 0,157 47 0,-179-65 0,130 42 0,-1 5 0,-155-31 0,202 54 0,1-1 0,0-2 0,0-2 0,-79-33 0,-132-63 0,129 57 0,-362-102 0,201 71 0,-478-164 0,340 102 0,268 85 0,78 28 0,-1 3 0,-85-17 0,-392-41 0,89 16 0,358 45 0,105 23 0,-1 1 0,1-1 0,0 0 0,0 0 0,0-1 0,0 0 0,-6-4 0,11 7 0,0 0 0,0 0 0,0-1 0,-1 1 0,1 0 0,0 0 0,0-1 0,0 1 0,0 0 0,0-1 0,-1 1 0,1 0 0,0 0 0,0-1 0,0 1 0,0 0 0,0-1 0,0 1 0,0 0 0,0-1 0,0 1 0,0 0 0,0 0 0,0-1 0,0 1 0,1 0 0,-1-1 0,0 1 0,0 0 0,0 0 0,0-1 0,0 1 0,1 0 0,-1 0 0,0-1 0,0 1 0,0 0 0,1 0 0,-1 0 0,0-1 0,0 1 0,1 0 0,-1 0 0,0 0 0,34-11 0,69-3 0,1 6 0,115 4 0,-113 3 0,1157 1 0,-524 3 0,-657-1 0,1 3 0,162 31 0,-229-32 0,0 0 0,0 1 0,0 1 0,-1 1 0,0 0 0,27 17 0,-14 1 0,-27-25 0,-1 0 0,0 0 0,0 0 0,0 0 0,0 0 0,0 1 0,0-1 0,0 0 0,0 0 0,0 0 0,0 0 0,0 0 0,1 0 0,-1 1 0,0-1 0,0 0 0,0 0 0,0 0 0,0 0 0,0 0 0,0 1 0,0-1 0,0 0 0,0 0 0,0 0 0,0 0 0,-1 0 0,1 1 0,0-1 0,0 0 0,0 0 0,0 0 0,0 0 0,0 0 0,0 0 0,0 0 0,0 1 0,0-1 0,0 0 0,-1 0 0,1 0 0,0 0 0,0 0 0,0 0 0,0 0 0,0 0 0,0 0 0,0 0 0,-1 0 0,1 0 0,0 0 0,0 1 0,0-1 0,0 0 0,0 0 0,-1 0 0,1 0 0,0 0 0,0 0 0,0 0 0,0-1 0,-26-5 0,-427-146 0,69 25 0,352 119 0,-48-7 0,50 17 0,30-2 0,0 0 0,0 1 0,0-1 0,0 0 0,0 1 0,0-1 0,0 1 0,0-1 0,0 0 0,0 1 0,1-1 0,-1 1 0,0-1 0,0 0 0,0 1 0,0-1 0,1 0 0,-1 1 0,0-1 0,0 0 0,1 1 0,-1-1 0,0 0 0,0 0 0,1 1 0,-1-1 0,0 0 0,1 0 0,-1 0 0,0 1 0,1-1 0,-1 0 0,1 0 0,-1 0 0,0 0 0,1 0 0,64 31 0,619 194-170,-330-117-541,-132-37 534,1065 316-121,-1264-383 298,0 2 0,0 1 0,0 0 0,-1 2 0,0 1 0,0 0 0,35 24 0,-53-31 0,0 0 0,-1 0 0,1 1 0,-1-1 0,0 1 0,0 0 0,0 0 0,0 0 0,-1 0 0,0 0 0,4 8 0,-6-10 0,0-1 0,1 0 0,-1 1 0,0-1 0,0 1 0,0-1 0,0 0 0,0 1 0,-1-1 0,1 0 0,0 1 0,0-1 0,-1 0 0,1 1 0,-1-1 0,0 0 0,1 0 0,-2 2 0,0-1 0,0 1 0,0-1 0,0-1 0,-1 1 0,1 0 0,0-1 0,-1 1 0,0-1 0,1 1 0,-1-1 0,0 0 0,-3 1 0,-15 2 0,1-1 0,-1-1 0,0 0 0,-38-3 0,-451-39 209,237 14-35,-983-32-176,1228 59 2,54 0 0,36 2 88,-10 0 178,54-4 1,-94 1-231,1-1-1,-1-1 1,1 0-1,-1-1 0,0 0 1,0-1-1,0 0 0,-1-1 1,21-12-1,-21 8-35,-1-1 0,0-1 0,-1 0 0,0 0 0,-1 0 0,0-1 0,-1 0 0,0-1 0,-1 0 0,9-25 0,-4 11 0,19-55 0,-22 57 0,0 1 0,2 0 0,17-32 0,-23 51 0,-1-1 0,1 1 0,0-1 0,1 1 0,-1 0 0,1 1 0,0-1 0,0 1 0,0 0 0,1 0 0,-1 1 0,1-1 0,0 1 0,0 1 0,0-1 0,1 1 0,10-3 0,-11 5 0,1-1 0,0 1 0,-1 0 0,1 0 0,-1 1 0,1 0 0,-1 0 0,0 1 0,1 0 0,-1 0 0,0 0 0,0 1 0,0-1 0,0 2 0,-1-1 0,1 0 0,-1 1 0,0 0 0,0 1 0,0-1 0,-1 1 0,1 0 0,-1 0 0,0 0 0,-1 0 0,4 7 0,2 3 0,-1-1 0,-1 1 0,0 0 0,-1 0 0,0 1 0,-2 0 0,0 0 0,0 0 0,1 21 0,-5-28 0,0 0 0,0 1 0,-1-1 0,0 0 0,0 1 0,-1-1 0,0 0 0,-1 0 0,0 0 0,0-1 0,-1 1 0,0-1 0,-7 11 0,3-9 0,0 0 0,0-1 0,-1 0 0,0-1 0,0 0 0,-1 0 0,0-1 0,0 0 0,-13 6 0,-10 2 0,-1-2 0,0-1 0,-1-1 0,0-2 0,-1-2 0,-42 4 0,-67 0-52,-213-13 0,308 1-8,-3556-63-3964,3556 64 4086,-89 12 0,115-7 169,-1 0-1,1 2 1,1 1 0,-1 0-1,-31 18 1,-63 48 1460,93-56-1526,-2 0 0,0-2-1,0-1 1,-1-1 0,-41 13 0,4-8-165,0 3 0,2 2 0,1 4 0,1 1 0,2 4 0,1 2 0,-56 44 0,-75 89 0,166-148 0,-2-1 0,-35 20 0,36-25 0,1 2 0,1 0 0,-33 31 0,33-23 0,-28 37 0,43-52 0,1 0 0,1 1 0,-1-1 0,2 1 0,-1 0 0,2 0 0,-1 1 0,-2 11 0,6-19 0,-1-1 0,1 1 0,0 0 0,0-1 0,0 1 0,0-1 0,1 1 0,-1 0 0,1-1 0,-1 1 0,1-1 0,0 1 0,0-1 0,0 1 0,0-1 0,0 0 0,1 0 0,-1 1 0,1-1 0,-1 0 0,1 0 0,0 0 0,0-1 0,0 1 0,0 0 0,0-1 0,0 1 0,1-1 0,-1 0 0,0 1 0,1-1 0,-1-1 0,1 1 0,-1 0 0,4 0 0,9 3 0,1-2 0,0 1 0,0-2 0,24 0 0,-36-1 0,119-7 0,237-44 0,-150 17 0,1052-139-987,-117 48 987,-979 109 0,233-53 0,-250 41 579,184-11 0,-207 27-750,-16 1 171,354-41 0,158 9 0,-617 43 0,17 0 0,0 0 0,1-2 0,33-7 0,-49 7 0,-1 0 0,1 0 0,0-1 0,-1 0 0,0 0 0,1-1 0,-1 0 0,-1 0 0,1 0 0,-1 0 0,1-1 0,-1 0 0,-1 0 0,1-1 0,4-7 0,19-31 0,-19 28 0,0 1 0,1 0 0,1 1 0,0 0 0,21-20 0,82-57 0,183-112 0,-111 80 0,-149 98 0,2 2 0,0 2 0,1 1 0,0 2 0,2 2 0,71-17 0,-93 27 0,0 1 0,-1-2 0,1-1 0,-1 0 0,-1-2 0,0 0 0,30-22 0,-27 18 0,0 0 0,0 2 0,1 1 0,1 0 0,0 2 0,0 0 0,1 2 0,0 0 0,0 2 0,0 0 0,1 2 0,37 0 0,-44 4 0,-1 1 0,1 1 0,0 1 0,-1 1 0,0 0 0,0 1 0,-1 1 0,30 16 0,3 6 0,64 48 0,96 98 0,-124-100 0,120 81 0,-128-112 0,2-3 0,91 33 0,-77-34 0,-67-26 0,-25-13 0,-1-1 0,0 0 0,0 0 0,1 0 0,-1 0 0,0 0 0,0 1 0,0-1 0,1 0 0,-1 0 0,0 0 0,0 1 0,0-1 0,0 0 0,1 0 0,-1 1 0,0-1 0,0 0 0,0 0 0,0 1 0,0-1 0,0 0 0,0 1 0,0-1 0,0 0 0,0 0 0,0 1 0,0-1 0,0 0 0,0 1 0,0-1 0,0 0 0,0 0 0,0 1 0,0-1 0,0 0 0,0 1 0,0-1 0,-1 0 0,1 1 0,-4 1 0,-1 0 0,0-1 0,1 1 0,-1-1 0,0 0 0,0 0 0,0 0 0,-8-1 0,-592 10 0,423-14 0,-63 0 0,523 1 0,-151 5 0,-20 0 0,203-22 0,-284 16 0,0-2 0,0 0 0,-1-2 0,0-1 0,40-20 0,-56 24 0,0-1 0,-1 1 0,0-1 0,0-1 0,0 0 0,-1 0 0,11-14 0,-14 16 0,-1 0 0,0 0 0,0 0 0,-1 0 0,1-1 0,-1 1 0,-1-1 0,1 0 0,-1 0 0,0 1 0,0-1 0,0 0 0,-1 0 0,0-7 0,-1 6 0,0 1 0,-1-1 0,1 1 0,-1-1 0,-1 1 0,1 0 0,-1-1 0,0 1 0,0 1 0,-1-1 0,0 0 0,0 1 0,0 0 0,-1 0 0,-9-9 0,-8-3 0,0 0 0,-40-22 0,22 15 0,-161-116 0,232 164 0,2-2 0,0-1 0,1-1 0,62 24 0,18 11 0,-57-27 0,0-2 0,119 36 0,95 34 0,-235-78 0,-36-18 0,0 0 0,0 0 0,1 0 0,-1 1 0,0-1 0,1 0 0,-1 0 0,0 1 0,0-1 0,0 0 0,1 0 0,-1 1 0,0-1 0,0 0 0,0 1 0,0-1 0,1 0 0,-1 1 0,0-1 0,0 0 0,0 1 0,0-1 0,0 0 0,0 1 0,0-1 0,0 0 0,0 1 0,0-1 0,0 0 0,0 1 0,0-1 0,0 0 0,-1 1 0,1-1 0,0 0 0,0 1 0,0-1 0,0 0 0,-1 1 0,1-1 0,0 0 0,0 0 0,-1 1 0,1-1 0,0 0 0,0 0 0,-1 0 0,1 1 0,0-1 0,-1 0 0,1 0 0,0 0 0,-1 0 0,1 1 0,0-1 0,-1 0 0,1 0 0,0 0 0,-1 0 0,0 0 0,-24 6 0,-44 0 0,-130-6 0,159-1 0,24 0 0,31 1 0,39-1 0,38 0 0,149 1 0,-182 3 0,-1 2 0,61 14 0,-77-5 0,-41-14 0,-1 0 0,0 0 0,0 1 0,1-1 0,-1 0 0,0 0 0,0 0 0,0 0 0,1 1 0,-1-1 0,0 0 0,0 0 0,0 1 0,0-1 0,0 0 0,1 0 0,-1 1 0,0-1 0,0 0 0,0 0 0,0 1 0,0-1 0,0 0 0,0 1 0,0-1 0,0 0 0,0 0 0,0 1 0,0-1 0,0 0 0,0 1 0,0-1 0,0 0 0,0 0 0,-1 1 0,1-1 0,0 0 0,0 0 0,0 1 0,0-1 0,-1 0 0,-24 14 0,-25 1 0,-1-2 0,-55 6 0,62-12 0,-99 17 0,-334 72 0,476-95 0,-1-1 0,0 0 0,0 0 0,1 1 0,-1-1 0,0 1 0,1-1 0,-1 1 0,0 0 0,1-1 0,-1 1 0,1 0 0,-1 0 0,1 0 0,-1 0 0,1 1 0,0-1 0,0 0 0,-2 3 0,4-3 0,1 0 0,0 0 0,-1 0 0,1 0 0,0 0 0,0 0 0,0 0 0,0-1 0,0 1 0,0-1 0,0 1 0,0-1 0,0 0 0,0 0 0,2 0 0,78 7 0,92-6 0,-86-2 0,96 11 0,-37 12 0,-77-9 0,1-4 0,0-2 0,109-5 0,-174-2 0,-1 0 0,1-1 0,-1 0 0,1 1 0,-1-2 0,0 1 0,1-1 0,-1 0 0,0 0 0,0 0 0,0-1 0,-1 1 0,1-1 0,-1-1 0,1 1 0,-1 0 0,0-1 0,0 0 0,-1 0 0,1 0 0,-1-1 0,0 1 0,0-1 0,0 1 0,0-1 0,-1 0 0,0 0 0,0-1 0,0 1 0,-1 0 0,1-8 0,0-12 0,0 0 0,-3 0 0,0 0 0,-1 0 0,-9-40 0,1-6 0,9 70 0,1 1 0,0-1 0,0 1 0,0 0 0,0-1 0,0 1 0,-1-1 0,1 1 0,0 0 0,0-1 0,0 1 0,0-1 0,0 1 0,1 0 0,-1-1 0,0 1 0,0-1 0,0 1 0,0 0 0,0-1 0,0 1 0,1-1 0,-1 1 0,0 0 0,0-1 0,1 1 0,-1 0 0,0-1 0,0 1 0,1 0 0,-1 0 0,0-1 0,1 1 0,-1 0 0,0 0 0,1 0 0,-1-1 0,1 1 0,-1 0 0,0 0 0,1 0 0,-1 0 0,1 0 0,-1 0 0,0 0 0,1 0 0,-1 0 0,1 0 0,-1 0 0,1 0 0,-1 0 0,0 0 0,1 0 0,-1 0 0,1 0 0,-1 0 0,0 1 0,1-1 0,0 0 0,30 20 0,-16-9 0,112 75-1365,-62-39-5461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9T10:22:47.050"/>
    </inkml:context>
    <inkml:brush xml:id="br0">
      <inkml:brushProperty name="width" value="0.1" units="cm"/>
      <inkml:brushProperty name="height" value="0.6" units="cm"/>
      <inkml:brushProperty name="color" value="#F6630D"/>
      <inkml:brushProperty name="ignorePressure" value="1"/>
      <inkml:brushProperty name="inkEffects" value="pencil"/>
    </inkml:brush>
  </inkml:definitions>
  <inkml:trace contextRef="#ctx0" brushRef="#br0">42 3172,'-6'-14,"-3"-10,0-21,2-17,2-24,2-17,1-18,2-8,0 4,0 17,0 20,8 12,1 12,6 17,1 10,4 5,-1 0,-4 0,2-1,11-3,9-1,3-1,2 0,1-1,-1 6,-1-4,0-3,-1 6,0 1,-1 1,7-9,2 4,6 7,13-4,3-3,3 5,8 8,-3 1,-7 4,-4 0,1 2,-4 4,12 5,15 3,10 3,9-5,26-1,22-13,18-3,-1 3,3 5,4-1,5 1,-10-2,-8-5,0-6,5 3,-1 6,-10 5,-6 0,-3-5,-14 1,-19 4,-15 4,0 5,9 2,-2 3,7 1,22-13,27-10,25-2,6 4,-11 5,-5 6,0 4,2 3,2 2,-11 2,-8 0,-14 0,-19 0,-14-1,-20-6,-8-9,14-2,1 2,15 3,14-3,16 2,3 2,-14 3,11-10,24-2,-4 2,8 5,6 4,18 3,-13 4,-7 1,13 1,25 1,14 0,13-1,18 1,2-1,-11 1,-37-1,-29-7,-42-1,-40-1,-32 3,-23 1,-8 2,1-5,5-2,27-5,19-1,12-3,21 0,13 5,16 3,19-2,6 1,11 3,-3-5,0 1,-8-10,-15-2,-18-4,-8-2,-16-4,9 5,22 0,2 0,20 3,-1 8,-12 6,-15 6,-27 3,-9 4,-19 0,-19 1,-24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9:02:50.603"/>
    </inkml:context>
    <inkml:brush xml:id="br0">
      <inkml:brushProperty name="width" value="0.35" units="cm"/>
      <inkml:brushProperty name="height" value="0.35" units="cm"/>
      <inkml:brushProperty name="color" value="#FFFFFF"/>
    </inkml:brush>
  </inkml:definitions>
  <inkml:trace contextRef="#ctx0" brushRef="#br0">0 38 24575,'0'-11'0,"0"-16"0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9:02:51.959"/>
    </inkml:context>
    <inkml:brush xml:id="br0">
      <inkml:brushProperty name="width" value="0.35" units="cm"/>
      <inkml:brushProperty name="height" value="0.35" units="cm"/>
      <inkml:brushProperty name="color" value="#FFFFFF"/>
    </inkml:brush>
  </inkml:definitions>
  <inkml:trace contextRef="#ctx0" brushRef="#br0">315 1 24575,'-11'0'0,"-16"0"0,-13 11 0,-13 4 0,-8 11 0,-4 12 0,8 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10:36:48.697"/>
    </inkml:context>
    <inkml:brush xml:id="br0">
      <inkml:brushProperty name="width" value="0.1" units="cm"/>
      <inkml:brushProperty name="height" value="0.1" units="cm"/>
      <inkml:brushProperty name="color" value="#333333"/>
    </inkml:brush>
  </inkml:definitions>
  <inkml:trace contextRef="#ctx0" brushRef="#br0">12629 0 24575,'-24'26'0,"1"1"0,1 0 0,1 2 0,-25 46 0,-56 131 0,92-185 0,-116 237 0,-55 127 0,145-298 0,5 2 0,-32 139 0,63-225 0,-7 36 0,-2-1 0,-1-1 0,-28 66 0,17-58 0,-92 172 0,97-192 0,0-2 0,-2 0 0,0-1 0,-2-1 0,0 0 0,-33 24 0,-241 195 0,273-225 0,0 0 0,-1-2 0,0 0 0,-1-2 0,0 0 0,-34 10 0,10-8 0,0-2 0,-70 7 0,-153 20 0,163-22 0,36-5 0,-97 3 0,10-13 0,22-2 0,-185 23 0,-426 37 0,-3-59 0,374-3 0,-503 1-135,-1170 3-5661,1382-1 6933,1 0 3657,499-5-4794,-228-35 0,-447-33 0,535 52 0,251 12 0,0-3 0,0-1 0,-71-29 0,96 30 0,-6-1 0,1-1 0,0-2 0,1-2 0,1-1 0,1-1 0,-40-32 0,44 28 0,-2 2 0,-49-28 0,54 36 0,0-2 0,2 0 0,0-2 0,1 0 0,-27-28 0,31 23 0,0-1 0,2 0 0,1-2 0,0 1 0,2-2 0,2 0 0,-17-50 0,15 41 0,-1 1 0,-2 1 0,-1 1 0,-28-39 0,37 57 0,-1-3 0,1-1 0,1 0 0,-11-38 0,1 2 0,-4 5 390,5 18-2183,-2 1-1,-1 1 1,-45-51-1,-86-94 1517,25 29 1091,43 48 4303,49 58-5352,4 8-6591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10:36:49.945"/>
    </inkml:context>
    <inkml:brush xml:id="br0">
      <inkml:brushProperty name="width" value="0.1" units="cm"/>
      <inkml:brushProperty name="height" value="0.1" units="cm"/>
      <inkml:brushProperty name="color" value="#333333"/>
    </inkml:brush>
  </inkml:definitions>
  <inkml:trace contextRef="#ctx0" brushRef="#br0">1 641 24575,'1'-11'0,"1"1"0,1 0 0,0-1 0,0 1 0,1 0 0,0 1 0,1-1 0,0 1 0,0 0 0,8-10 0,17-35 0,4-21 0,43-111 0,-64 154 0,2 0 0,21-35 0,-8 18 0,-10 22 104,-17 27-141,0 0 0,-1 0 1,1 0-1,0 0 0,0 0 0,-1 0 1,1 0-1,0 0 0,-1 0 1,1 0-1,0 0 0,-1 1 0,1-1 1,0 0-1,-1 1 0,1-1 1,0 0-1,-1 1 0,1-1 0,0 0 1,-1 1-1,1-1 0,-1 1 0,1 0 1,-1-1-1,1 1 0,-1-1 1,0 1-1,1-1 0,-1 1 0,0 0 1,1-1-1,-1 1 0,0 0 1,0 0-1,0-1 0,1 1 0,-1 0 1,0 0-1,12 28-6789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9T10:36:51.379"/>
    </inkml:context>
    <inkml:brush xml:id="br0">
      <inkml:brushProperty name="width" value="0.1" units="cm"/>
      <inkml:brushProperty name="height" value="0.1" units="cm"/>
      <inkml:brushProperty name="color" value="#333333"/>
    </inkml:brush>
  </inkml:definitions>
  <inkml:trace contextRef="#ctx0" brushRef="#br0">1 1 24575,'13'0'0,"18"0"0,23 13 0,10 5 0,-7 5 0,-6 6 0,-12 11 0,-12 6 0,-4-6 0,-7 5 0,-5 0 0,-5-7-8191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9T10:22:48.602"/>
    </inkml:context>
    <inkml:brush xml:id="br0">
      <inkml:brushProperty name="width" value="0.1" units="cm"/>
      <inkml:brushProperty name="height" value="0.6" units="cm"/>
      <inkml:brushProperty name="color" value="#F6630D"/>
      <inkml:brushProperty name="ignorePressure" value="1"/>
      <inkml:brushProperty name="inkEffects" value="pencil"/>
    </inkml:brush>
  </inkml:definitions>
  <inkml:trace contextRef="#ctx0" brushRef="#br0">0 0,'0'7,"0"15,20 31,20 19,9 18,24 7,5-7,10 1,-4-8,-2-4,-9-10,-10-16,-16-11,-30-5,-29 3,-14 3,-9-1,-5 1,-9-2,-3 0,-6-1,0-7,11 4,5-4,11-1,10 0,9 2,7 8,3 4,3 1,1-2,0-1,0-8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25:50.112"/>
    </inkml:context>
    <inkml:brush xml:id="br0">
      <inkml:brushProperty name="width" value="0.2" units="cm"/>
      <inkml:brushProperty name="height" value="0.2" units="cm"/>
      <inkml:brushProperty name="color" value="#00A0D7"/>
    </inkml:brush>
  </inkml:definitions>
  <inkml:trace contextRef="#ctx0" brushRef="#br0">116 17 24575,'-2'-2'0,"1"1"0,-1-1 0,0 1 0,1 0 0,-1 0 0,0-1 0,0 1 0,0 0 0,0 1 0,0-1 0,0 0 0,0 1 0,0-1 0,0 1 0,0-1 0,-5 1 0,1 1 0,13 3 0,4 1 0,-11-5 0,0 0 0,0 0 0,0 0 0,0 0 0,1 0 0,-1 1 0,0-1 0,0 0 0,0 0 0,0 0 0,0 0 0,0 1 0,0-1 0,0 0 0,-1 0 0,1 0 0,0 0 0,0 0 0,0 1 0,0-1 0,0 0 0,0 0 0,0 0 0,0 0 0,0 0 0,0 1 0,0-1 0,-1 0 0,1 0 0,0 0 0,0 0 0,0 0 0,0 0 0,0 0 0,0 0 0,-1 0 0,1 1 0,0-1 0,0 0 0,0 0 0,0 0 0,-1 0 0,1 0 0,0 0 0,0 0 0,0 0 0,0 0 0,0 0 0,-1 0 0,1 0 0,0 0 0,0 0 0,0 0 0,0 0 0,-1-1 0,1 1 0,0 0 0,0 0 0,0 0 0,0 0 0,0 0 0,-1 0 0,1 0 0,-3 0 0,0 1 0,-1 0 0,1 0 0,0 0 0,0 0 0,0 1 0,0-1 0,0 1 0,0 0 0,0 0 0,0 0 0,1 0 0,-1 0 0,1 1 0,0-1 0,-1 1 0,1-1 0,0 1 0,0 0 0,-2 5 0,-1 3 0,1 0 0,0 0 0,1 0 0,-3 16 0,2-8 0,6-24 0,0 1 0,0-1 0,0 1 0,1 0 0,0 0 0,-1 0 0,1 0 0,1 1 0,-1-1 0,1 1 0,-1 0 0,1 0 0,0 0 0,0 0 0,0 1 0,0 0 0,1 0 0,-1 0 0,1 0 0,-1 0 0,7 0 0,-11 2 0,1 0 0,-1 1 0,1-1 0,-1 0 0,1 1 0,-1-1 0,1 1 0,-1-1 0,1 1 0,-1-1 0,1 1 0,-1-1 0,0 1 0,1-1 0,-1 1 0,0 0 0,0-1 0,1 1 0,-1-1 0,0 1 0,0 0 0,0-1 0,0 1 0,0 0 0,0-1 0,0 1 0,0 1 0,0 24 0,0-19 0,3 19-1365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25:54.319"/>
    </inkml:context>
    <inkml:brush xml:id="br0">
      <inkml:brushProperty name="width" value="0.2" units="cm"/>
      <inkml:brushProperty name="height" value="0.2" units="cm"/>
      <inkml:brushProperty name="color" value="#00A0D7"/>
    </inkml:brush>
  </inkml:definitions>
  <inkml:trace contextRef="#ctx0" brushRef="#br0">66 1 24575,'0'6'0,"0"9"0,0 8 0,-6-6 0,-3-13 0,-5-6 0,-8-4 0,7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26:39.362"/>
    </inkml:context>
    <inkml:brush xml:id="br0">
      <inkml:brushProperty name="width" value="0.05" units="cm"/>
      <inkml:brushProperty name="height" value="0.05" units="cm"/>
      <inkml:brushProperty name="color" value="#849398"/>
    </inkml:brush>
  </inkml:definitions>
  <inkml:trace contextRef="#ctx0" brushRef="#br0">0 3 24575,'189'-2'0,"208"5"0,-372-2 0,1 1 0,-1 1 0,0 2 0,0 0 0,0 2 0,31 12 0,-45-12 0,-1 0 0,0 1 0,-1 1 0,0-1 0,0 2 0,-1-1 0,0 1 0,0 0 0,7 15 0,36 42 0,-42-57 0,0 0 0,-1 0 0,0 1 0,-1 0 0,0 0 0,0 1 0,-1 0 0,-1 0 0,0 0 0,-1 1 0,0 0 0,-1-1 0,0 1 0,-1 1 0,-1-1 0,0 0 0,-1 0 0,-1 16 0,-4 119 0,5 198 0,3-325-341,1 1 0,1-1-1,12 34 1,-2-14-6485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6T18:26:40.744"/>
    </inkml:context>
    <inkml:brush xml:id="br0">
      <inkml:brushProperty name="width" value="0.05" units="cm"/>
      <inkml:brushProperty name="height" value="0.05" units="cm"/>
      <inkml:brushProperty name="color" value="#849398"/>
    </inkml:brush>
  </inkml:definitions>
  <inkml:trace contextRef="#ctx0" brushRef="#br0">1 1 24575,'6'0'0,"9"0"0,8 6 0,6 3 0,-1 5 0,-5 8 0,5 6 0,6 4 0,-4 5 0,-7 1 0,-7 1 0,-6-6-8191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1CEA-DBBA-00E3-91DB-88B3DF14AE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9AF402-EDDC-048C-2C8B-177565C95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FBA194-F8B5-19D1-1EB1-E648DFF0611E}"/>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5" name="Footer Placeholder 4">
            <a:extLst>
              <a:ext uri="{FF2B5EF4-FFF2-40B4-BE49-F238E27FC236}">
                <a16:creationId xmlns:a16="http://schemas.microsoft.com/office/drawing/2014/main" id="{7BF91D00-EF0E-EC93-25CF-2A3D8E5BBB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57E90B-9327-7D08-F0DC-13C83BEFB5BC}"/>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2947823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89CB-D493-6C26-0E38-3B8DBCC020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FA3158-DC8F-751E-94FE-F56E15CE31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BE9FB-751E-1C78-4CD9-4FF12194B6DA}"/>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5" name="Footer Placeholder 4">
            <a:extLst>
              <a:ext uri="{FF2B5EF4-FFF2-40B4-BE49-F238E27FC236}">
                <a16:creationId xmlns:a16="http://schemas.microsoft.com/office/drawing/2014/main" id="{D7D237F2-3444-F76B-AC03-08A74DA6B5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E732C9-1F64-1730-980E-7B0D53E02472}"/>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3643026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2B84E4-EFAD-30AF-5410-831B95621F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F53DE4-BEA8-6D4E-A6F0-1DAB998D60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99906D-2A85-8014-1D89-F672E2D70CCE}"/>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5" name="Footer Placeholder 4">
            <a:extLst>
              <a:ext uri="{FF2B5EF4-FFF2-40B4-BE49-F238E27FC236}">
                <a16:creationId xmlns:a16="http://schemas.microsoft.com/office/drawing/2014/main" id="{F65617AE-43BC-59D3-146B-2BF7203C38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76BD24-B56B-4F5E-345F-3F26DA3D2780}"/>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1268435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3AC9-10AF-A53E-55E3-EB297053C3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9AA2B5-FC63-C7A4-FC2F-ABBDCBEB2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D8A610-BF6B-EC61-5817-368DCE2D78EC}"/>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5" name="Footer Placeholder 4">
            <a:extLst>
              <a:ext uri="{FF2B5EF4-FFF2-40B4-BE49-F238E27FC236}">
                <a16:creationId xmlns:a16="http://schemas.microsoft.com/office/drawing/2014/main" id="{4CAD1DD0-813C-15AB-E208-D0E916D5C3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2E5784-0E05-6743-93C3-EFBD78A4632C}"/>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28341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876B-B11E-BF96-E272-258B33D642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4087490-1092-8821-7687-DBD192F716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0E99F-A798-7056-E256-ED3AECB544D3}"/>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5" name="Footer Placeholder 4">
            <a:extLst>
              <a:ext uri="{FF2B5EF4-FFF2-40B4-BE49-F238E27FC236}">
                <a16:creationId xmlns:a16="http://schemas.microsoft.com/office/drawing/2014/main" id="{741A111D-369F-4130-91C7-3CAB49D9AB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28A291-3465-3362-1CB4-F68CB66661BE}"/>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3829584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E95E-82EB-3572-B79D-93DB21CD79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4F90B7-0B1F-9771-795B-E2044131CA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1F0477-65BA-7A7C-7733-72B4EE675E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E91741-3585-6425-28FB-F4D0D5B212E4}"/>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6" name="Footer Placeholder 5">
            <a:extLst>
              <a:ext uri="{FF2B5EF4-FFF2-40B4-BE49-F238E27FC236}">
                <a16:creationId xmlns:a16="http://schemas.microsoft.com/office/drawing/2014/main" id="{EB853417-67DF-4A7E-7489-94CA1012D5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88AD55-330D-5418-0EBD-F39459366670}"/>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278187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D29C-A492-5266-A4C9-442D53389A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9924F4-59E4-95C2-4A0A-4DAE96121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CAF6D1-E454-1485-8CF7-BD5607C3F0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5EAE306-3D72-E3FA-89AA-B1018C41E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C360A9-E8E5-AEEB-1E1A-FB299FCBE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3A0EA3-2AB9-EF71-1E82-2DDB762842AA}"/>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8" name="Footer Placeholder 7">
            <a:extLst>
              <a:ext uri="{FF2B5EF4-FFF2-40B4-BE49-F238E27FC236}">
                <a16:creationId xmlns:a16="http://schemas.microsoft.com/office/drawing/2014/main" id="{39A024D7-C831-5945-E0A7-53FC976659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96DBF8-8F6A-8980-3D0C-C2F5B5B890F1}"/>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17799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F129-B515-9D21-94B8-D3106F3B41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FC4135-D60A-4429-1ABE-E11DE590790C}"/>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4" name="Footer Placeholder 3">
            <a:extLst>
              <a:ext uri="{FF2B5EF4-FFF2-40B4-BE49-F238E27FC236}">
                <a16:creationId xmlns:a16="http://schemas.microsoft.com/office/drawing/2014/main" id="{86F2AFF6-2714-F9E9-F26A-C91E2832DE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876711-388D-E329-0683-99D7B893A28B}"/>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3267619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3A2DD-1C0A-0E25-1C39-00A23248DD3E}"/>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3" name="Footer Placeholder 2">
            <a:extLst>
              <a:ext uri="{FF2B5EF4-FFF2-40B4-BE49-F238E27FC236}">
                <a16:creationId xmlns:a16="http://schemas.microsoft.com/office/drawing/2014/main" id="{1991CD32-91BF-4981-52BC-9C8DEBA974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764935-B520-52B7-5D02-CFA391353BFE}"/>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918466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7272-01EB-870A-1F64-1AF88C415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E1B121-CD7C-98C0-0463-5DDDD693AF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358B13-D331-DEB5-7078-52BA673BF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2A656-1D73-3E52-D8F0-DEA99595E7E1}"/>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6" name="Footer Placeholder 5">
            <a:extLst>
              <a:ext uri="{FF2B5EF4-FFF2-40B4-BE49-F238E27FC236}">
                <a16:creationId xmlns:a16="http://schemas.microsoft.com/office/drawing/2014/main" id="{F10947ED-607F-299E-0541-C6F2F8E1F4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3DEED4-A2E8-5A1C-1EF3-79A04B95C86D}"/>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109951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E9A8-6CDA-F8D5-D1D1-9FAB7BE4E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AD9F31-CEA8-EC87-0E4E-0136A98D38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F1E1B2-517D-BF77-63E6-22D888AB6E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C102F2-C873-3F90-A534-6A403E930C00}"/>
              </a:ext>
            </a:extLst>
          </p:cNvPr>
          <p:cNvSpPr>
            <a:spLocks noGrp="1"/>
          </p:cNvSpPr>
          <p:nvPr>
            <p:ph type="dt" sz="half" idx="10"/>
          </p:nvPr>
        </p:nvSpPr>
        <p:spPr/>
        <p:txBody>
          <a:bodyPr/>
          <a:lstStyle/>
          <a:p>
            <a:fld id="{F9F994D3-500F-48E1-8478-2537241CA8C2}" type="datetimeFigureOut">
              <a:rPr lang="en-IN" smtClean="0"/>
              <a:t>19-07-2022</a:t>
            </a:fld>
            <a:endParaRPr lang="en-IN"/>
          </a:p>
        </p:txBody>
      </p:sp>
      <p:sp>
        <p:nvSpPr>
          <p:cNvPr id="6" name="Footer Placeholder 5">
            <a:extLst>
              <a:ext uri="{FF2B5EF4-FFF2-40B4-BE49-F238E27FC236}">
                <a16:creationId xmlns:a16="http://schemas.microsoft.com/office/drawing/2014/main" id="{C0BE122A-B95E-8DD9-40C5-A40F34915D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771DCE-9696-2B5E-369E-B745FC4BB7EA}"/>
              </a:ext>
            </a:extLst>
          </p:cNvPr>
          <p:cNvSpPr>
            <a:spLocks noGrp="1"/>
          </p:cNvSpPr>
          <p:nvPr>
            <p:ph type="sldNum" sz="quarter" idx="12"/>
          </p:nvPr>
        </p:nvSpPr>
        <p:spPr/>
        <p:txBody>
          <a:bodyPr/>
          <a:lstStyle/>
          <a:p>
            <a:fld id="{7D72C66F-6BF1-46CB-9CB0-2D0F60A42D20}" type="slidenum">
              <a:rPr lang="en-IN" smtClean="0"/>
              <a:t>‹#›</a:t>
            </a:fld>
            <a:endParaRPr lang="en-IN"/>
          </a:p>
        </p:txBody>
      </p:sp>
    </p:spTree>
    <p:extLst>
      <p:ext uri="{BB962C8B-B14F-4D97-AF65-F5344CB8AC3E}">
        <p14:creationId xmlns:p14="http://schemas.microsoft.com/office/powerpoint/2010/main" val="4071370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4D265F-8FD9-EE6E-1161-3F6C6CBA2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F9E8BB-4449-73CC-E2B3-C7054AED11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8A60C9-2138-1B25-5DB0-E73FDE3F1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994D3-500F-48E1-8478-2537241CA8C2}" type="datetimeFigureOut">
              <a:rPr lang="en-IN" smtClean="0"/>
              <a:t>19-07-2022</a:t>
            </a:fld>
            <a:endParaRPr lang="en-IN"/>
          </a:p>
        </p:txBody>
      </p:sp>
      <p:sp>
        <p:nvSpPr>
          <p:cNvPr id="5" name="Footer Placeholder 4">
            <a:extLst>
              <a:ext uri="{FF2B5EF4-FFF2-40B4-BE49-F238E27FC236}">
                <a16:creationId xmlns:a16="http://schemas.microsoft.com/office/drawing/2014/main" id="{396EDA5A-7032-0389-6BAB-8FEFD1CEDE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A226178-B35D-C166-881C-2EBD8560B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72C66F-6BF1-46CB-9CB0-2D0F60A42D20}" type="slidenum">
              <a:rPr lang="en-IN" smtClean="0"/>
              <a:t>‹#›</a:t>
            </a:fld>
            <a:endParaRPr lang="en-IN"/>
          </a:p>
        </p:txBody>
      </p:sp>
    </p:spTree>
    <p:extLst>
      <p:ext uri="{BB962C8B-B14F-4D97-AF65-F5344CB8AC3E}">
        <p14:creationId xmlns:p14="http://schemas.microsoft.com/office/powerpoint/2010/main" val="241112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1.jpg"/><Relationship Id="rId12" Type="http://schemas.openxmlformats.org/officeDocument/2006/relationships/customXml" Target="../ink/ink3.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png"/><Relationship Id="rId5" Type="http://schemas.openxmlformats.org/officeDocument/2006/relationships/diagramColors" Target="../diagrams/colors1.xml"/><Relationship Id="rId10" Type="http://schemas.openxmlformats.org/officeDocument/2006/relationships/customXml" Target="../ink/ink2.xml"/><Relationship Id="rId4" Type="http://schemas.openxmlformats.org/officeDocument/2006/relationships/diagramQuickStyle" Target="../diagrams/quickStyle1.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7.png"/><Relationship Id="rId4" Type="http://schemas.openxmlformats.org/officeDocument/2006/relationships/customXml" Target="../ink/ink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31.png"/><Relationship Id="rId2" Type="http://schemas.openxmlformats.org/officeDocument/2006/relationships/image" Target="../media/image26.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9.xml"/><Relationship Id="rId14"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15.xml"/><Relationship Id="rId3" Type="http://schemas.openxmlformats.org/officeDocument/2006/relationships/diagramLayout" Target="../diagrams/layout2.xml"/><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diagramData" Target="../diagrams/data2.xml"/><Relationship Id="rId16"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customXml" Target="../ink/ink14.xml"/><Relationship Id="rId5" Type="http://schemas.openxmlformats.org/officeDocument/2006/relationships/diagramColors" Target="../diagrams/colors2.xml"/><Relationship Id="rId15" Type="http://schemas.openxmlformats.org/officeDocument/2006/relationships/customXml" Target="../ink/ink16.xml"/><Relationship Id="rId10" Type="http://schemas.openxmlformats.org/officeDocument/2006/relationships/image" Target="../media/image36.png"/><Relationship Id="rId4" Type="http://schemas.openxmlformats.org/officeDocument/2006/relationships/diagramQuickStyle" Target="../diagrams/quickStyle2.xml"/><Relationship Id="rId9" Type="http://schemas.openxmlformats.org/officeDocument/2006/relationships/customXml" Target="../ink/ink13.xml"/><Relationship Id="rId1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22.xml"/><Relationship Id="rId3" Type="http://schemas.openxmlformats.org/officeDocument/2006/relationships/customXml" Target="../ink/ink17.xml"/><Relationship Id="rId7" Type="http://schemas.openxmlformats.org/officeDocument/2006/relationships/customXml" Target="../ink/ink19.xml"/><Relationship Id="rId12"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customXml" Target="../ink/ink21.xml"/><Relationship Id="rId5" Type="http://schemas.openxmlformats.org/officeDocument/2006/relationships/customXml" Target="../ink/ink18.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20.xml"/><Relationship Id="rId1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51.png"/><Relationship Id="rId4" Type="http://schemas.openxmlformats.org/officeDocument/2006/relationships/customXml" Target="../ink/ink23.xml"/></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customXml" Target="../ink/ink30.xml"/><Relationship Id="rId18" Type="http://schemas.openxmlformats.org/officeDocument/2006/relationships/customXml" Target="../ink/ink33.xml"/><Relationship Id="rId26" Type="http://schemas.openxmlformats.org/officeDocument/2006/relationships/customXml" Target="../ink/ink37.xml"/><Relationship Id="rId3" Type="http://schemas.openxmlformats.org/officeDocument/2006/relationships/customXml" Target="../ink/ink25.xml"/><Relationship Id="rId21" Type="http://schemas.openxmlformats.org/officeDocument/2006/relationships/image" Target="../media/image62.png"/><Relationship Id="rId34" Type="http://schemas.openxmlformats.org/officeDocument/2006/relationships/customXml" Target="../ink/ink41.xml"/><Relationship Id="rId7" Type="http://schemas.openxmlformats.org/officeDocument/2006/relationships/customXml" Target="../ink/ink27.xml"/><Relationship Id="rId12" Type="http://schemas.openxmlformats.org/officeDocument/2006/relationships/image" Target="../media/image58.png"/><Relationship Id="rId17" Type="http://schemas.openxmlformats.org/officeDocument/2006/relationships/customXml" Target="../ink/ink32.xml"/><Relationship Id="rId25" Type="http://schemas.openxmlformats.org/officeDocument/2006/relationships/image" Target="../media/image64.png"/><Relationship Id="rId33"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0.png"/><Relationship Id="rId20" Type="http://schemas.openxmlformats.org/officeDocument/2006/relationships/customXml" Target="../ink/ink34.xml"/><Relationship Id="rId29"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customXml" Target="../ink/ink29.xml"/><Relationship Id="rId24" Type="http://schemas.openxmlformats.org/officeDocument/2006/relationships/customXml" Target="../ink/ink36.xml"/><Relationship Id="rId32" Type="http://schemas.openxmlformats.org/officeDocument/2006/relationships/customXml" Target="../ink/ink40.xml"/><Relationship Id="rId5" Type="http://schemas.openxmlformats.org/officeDocument/2006/relationships/customXml" Target="../ink/ink26.xml"/><Relationship Id="rId15" Type="http://schemas.openxmlformats.org/officeDocument/2006/relationships/customXml" Target="../ink/ink31.xml"/><Relationship Id="rId23" Type="http://schemas.openxmlformats.org/officeDocument/2006/relationships/image" Target="../media/image63.png"/><Relationship Id="rId28" Type="http://schemas.openxmlformats.org/officeDocument/2006/relationships/customXml" Target="../ink/ink38.xml"/><Relationship Id="rId10" Type="http://schemas.openxmlformats.org/officeDocument/2006/relationships/image" Target="../media/image57.png"/><Relationship Id="rId19" Type="http://schemas.openxmlformats.org/officeDocument/2006/relationships/image" Target="../media/image61.png"/><Relationship Id="rId31" Type="http://schemas.openxmlformats.org/officeDocument/2006/relationships/image" Target="../media/image67.png"/><Relationship Id="rId4" Type="http://schemas.openxmlformats.org/officeDocument/2006/relationships/image" Target="../media/image54.png"/><Relationship Id="rId9" Type="http://schemas.openxmlformats.org/officeDocument/2006/relationships/customXml" Target="../ink/ink28.xml"/><Relationship Id="rId14" Type="http://schemas.openxmlformats.org/officeDocument/2006/relationships/image" Target="../media/image59.png"/><Relationship Id="rId22" Type="http://schemas.openxmlformats.org/officeDocument/2006/relationships/customXml" Target="../ink/ink35.xml"/><Relationship Id="rId27" Type="http://schemas.openxmlformats.org/officeDocument/2006/relationships/image" Target="../media/image65.png"/><Relationship Id="rId30" Type="http://schemas.openxmlformats.org/officeDocument/2006/relationships/customXml" Target="../ink/ink39.xml"/><Relationship Id="rId35"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customXml" Target="../ink/ink42.xml"/><Relationship Id="rId7" Type="http://schemas.openxmlformats.org/officeDocument/2006/relationships/customXml" Target="../ink/ink44.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customXml" Target="../ink/ink43.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F03791-D9CA-169E-7BBB-323EBD6B2B86}"/>
              </a:ext>
            </a:extLst>
          </p:cNvPr>
          <p:cNvSpPr>
            <a:spLocks noGrp="1"/>
          </p:cNvSpPr>
          <p:nvPr>
            <p:ph type="ctrTitle"/>
          </p:nvPr>
        </p:nvSpPr>
        <p:spPr>
          <a:xfrm>
            <a:off x="4038600" y="1939159"/>
            <a:ext cx="7644627" cy="2751086"/>
          </a:xfrm>
        </p:spPr>
        <p:txBody>
          <a:bodyPr>
            <a:normAutofit/>
          </a:bodyPr>
          <a:lstStyle/>
          <a:p>
            <a:pPr algn="r"/>
            <a:r>
              <a:rPr lang="en-IN" dirty="0"/>
              <a:t>DNA </a:t>
            </a:r>
            <a:r>
              <a:rPr lang="en-IN" b="1" dirty="0"/>
              <a:t>Replication</a:t>
            </a:r>
            <a:r>
              <a:rPr lang="en-IN" dirty="0"/>
              <a:t> in </a:t>
            </a:r>
            <a:br>
              <a:rPr lang="en-IN" dirty="0"/>
            </a:br>
            <a:r>
              <a:rPr lang="en-IN" dirty="0"/>
              <a:t>Prokaryotes &amp; Eukaryotes</a:t>
            </a:r>
          </a:p>
        </p:txBody>
      </p:sp>
      <p:sp>
        <p:nvSpPr>
          <p:cNvPr id="3" name="Subtitle 2">
            <a:extLst>
              <a:ext uri="{FF2B5EF4-FFF2-40B4-BE49-F238E27FC236}">
                <a16:creationId xmlns:a16="http://schemas.microsoft.com/office/drawing/2014/main" id="{9AE4D27E-2C7E-BB6C-3BBA-36F0BA29B7E2}"/>
              </a:ext>
            </a:extLst>
          </p:cNvPr>
          <p:cNvSpPr>
            <a:spLocks noGrp="1"/>
          </p:cNvSpPr>
          <p:nvPr>
            <p:ph type="subTitle" idx="1"/>
          </p:nvPr>
        </p:nvSpPr>
        <p:spPr>
          <a:xfrm>
            <a:off x="4038600" y="4782320"/>
            <a:ext cx="7644627" cy="1329443"/>
          </a:xfrm>
        </p:spPr>
        <p:txBody>
          <a:bodyPr>
            <a:normAutofit/>
          </a:bodyPr>
          <a:lstStyle/>
          <a:p>
            <a:pPr algn="r"/>
            <a:r>
              <a:rPr lang="en-IN" sz="3200" dirty="0"/>
              <a:t>Part 2</a:t>
            </a:r>
          </a:p>
        </p:txBody>
      </p:sp>
    </p:spTree>
    <p:extLst>
      <p:ext uri="{BB962C8B-B14F-4D97-AF65-F5344CB8AC3E}">
        <p14:creationId xmlns:p14="http://schemas.microsoft.com/office/powerpoint/2010/main" val="100339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C18D9CE-0152-61B4-12AB-1F3C01661016}"/>
              </a:ext>
            </a:extLst>
          </p:cNvPr>
          <p:cNvSpPr>
            <a:spLocks noGrp="1"/>
          </p:cNvSpPr>
          <p:nvPr>
            <p:ph type="title"/>
          </p:nvPr>
        </p:nvSpPr>
        <p:spPr>
          <a:xfrm>
            <a:off x="838200" y="365125"/>
            <a:ext cx="5387502" cy="1325563"/>
          </a:xfrm>
        </p:spPr>
        <p:txBody>
          <a:bodyPr>
            <a:normAutofit/>
          </a:bodyPr>
          <a:lstStyle/>
          <a:p>
            <a:r>
              <a:rPr lang="en-IN" b="1" dirty="0">
                <a:solidFill>
                  <a:schemeClr val="accent2"/>
                </a:solidFill>
              </a:rPr>
              <a:t>Arthur Kornberg</a:t>
            </a:r>
          </a:p>
        </p:txBody>
      </p:sp>
      <p:sp>
        <p:nvSpPr>
          <p:cNvPr id="3" name="Content Placeholder 2">
            <a:extLst>
              <a:ext uri="{FF2B5EF4-FFF2-40B4-BE49-F238E27FC236}">
                <a16:creationId xmlns:a16="http://schemas.microsoft.com/office/drawing/2014/main" id="{9B259F24-A2E9-A725-0DD8-7AB61A30035E}"/>
              </a:ext>
            </a:extLst>
          </p:cNvPr>
          <p:cNvSpPr>
            <a:spLocks noGrp="1"/>
          </p:cNvSpPr>
          <p:nvPr>
            <p:ph idx="1"/>
          </p:nvPr>
        </p:nvSpPr>
        <p:spPr>
          <a:xfrm>
            <a:off x="838200" y="1825625"/>
            <a:ext cx="5387502" cy="4351338"/>
          </a:xfrm>
        </p:spPr>
        <p:txBody>
          <a:bodyPr>
            <a:normAutofit/>
          </a:bodyPr>
          <a:lstStyle/>
          <a:p>
            <a:r>
              <a:rPr lang="en-IN" sz="2200" dirty="0"/>
              <a:t>In </a:t>
            </a:r>
            <a:r>
              <a:rPr lang="en-IN" sz="2200" b="1" dirty="0"/>
              <a:t>1955</a:t>
            </a:r>
            <a:r>
              <a:rPr lang="en-IN" sz="2200" dirty="0"/>
              <a:t> he worked on </a:t>
            </a:r>
            <a:r>
              <a:rPr lang="en-IN" sz="2200" b="1" dirty="0"/>
              <a:t>E. Coli</a:t>
            </a:r>
          </a:p>
          <a:p>
            <a:r>
              <a:rPr lang="en-IN" sz="2200" b="1" dirty="0"/>
              <a:t>Discovered</a:t>
            </a:r>
            <a:r>
              <a:rPr lang="en-IN" sz="2200" dirty="0"/>
              <a:t> the mechanisms of DNA Synthesis</a:t>
            </a:r>
          </a:p>
          <a:p>
            <a:endParaRPr lang="en-IN" sz="2200" dirty="0"/>
          </a:p>
          <a:p>
            <a:pPr marL="0" indent="0">
              <a:buNone/>
            </a:pPr>
            <a:r>
              <a:rPr lang="en-IN" sz="2200" dirty="0"/>
              <a:t>They required 4 components :</a:t>
            </a:r>
          </a:p>
          <a:p>
            <a:pPr marL="514350" indent="-514350">
              <a:buAutoNum type="arabicPeriod"/>
            </a:pPr>
            <a:r>
              <a:rPr lang="en-IN" sz="2200" dirty="0" err="1"/>
              <a:t>dNTPS’s</a:t>
            </a:r>
            <a:r>
              <a:rPr lang="en-IN" sz="2200" dirty="0"/>
              <a:t> :- </a:t>
            </a:r>
            <a:r>
              <a:rPr lang="en-IN" sz="2200" dirty="0" err="1"/>
              <a:t>dATP</a:t>
            </a:r>
            <a:r>
              <a:rPr lang="en-IN" sz="2200" dirty="0"/>
              <a:t>, dTTP, </a:t>
            </a:r>
            <a:r>
              <a:rPr lang="en-IN" sz="2200" dirty="0" err="1"/>
              <a:t>dGTP</a:t>
            </a:r>
            <a:r>
              <a:rPr lang="en-IN" sz="2200" dirty="0"/>
              <a:t>, </a:t>
            </a:r>
            <a:r>
              <a:rPr lang="en-IN" sz="2200" dirty="0" err="1"/>
              <a:t>dCTP</a:t>
            </a:r>
            <a:endParaRPr lang="en-IN" sz="2200" dirty="0"/>
          </a:p>
          <a:p>
            <a:pPr marL="514350" indent="-514350">
              <a:buAutoNum type="arabicPeriod"/>
            </a:pPr>
            <a:r>
              <a:rPr lang="en-IN" sz="2200" dirty="0"/>
              <a:t>DNA template strand</a:t>
            </a:r>
          </a:p>
          <a:p>
            <a:pPr marL="514350" indent="-514350">
              <a:buAutoNum type="arabicPeriod"/>
            </a:pPr>
            <a:r>
              <a:rPr lang="en-IN" sz="2200" dirty="0"/>
              <a:t>DNA Polymerase (It is also a </a:t>
            </a:r>
            <a:r>
              <a:rPr lang="en-IN" sz="2200" b="1" i="1" dirty="0"/>
              <a:t>Kornberg enzyme</a:t>
            </a:r>
            <a:r>
              <a:rPr lang="en-IN" sz="2200" dirty="0"/>
              <a:t>)</a:t>
            </a:r>
          </a:p>
          <a:p>
            <a:pPr marL="514350" indent="-514350">
              <a:buAutoNum type="arabicPeriod"/>
            </a:pPr>
            <a:r>
              <a:rPr lang="en-IN" sz="2200" b="1" dirty="0"/>
              <a:t>Mg</a:t>
            </a:r>
            <a:r>
              <a:rPr lang="en-IN" sz="2200" dirty="0"/>
              <a:t> (which </a:t>
            </a:r>
            <a:r>
              <a:rPr lang="en-IN" sz="2200" b="1" dirty="0"/>
              <a:t>optimizes</a:t>
            </a:r>
            <a:r>
              <a:rPr lang="en-IN" sz="2200" dirty="0"/>
              <a:t> DNA polymerase activity)</a:t>
            </a:r>
          </a:p>
          <a:p>
            <a:pPr marL="514350" indent="-514350">
              <a:buAutoNum type="arabicPeriod"/>
            </a:pPr>
            <a:endParaRPr lang="en-IN" sz="2200" dirty="0"/>
          </a:p>
        </p:txBody>
      </p:sp>
      <p:pic>
        <p:nvPicPr>
          <p:cNvPr id="5" name="Picture 4">
            <a:extLst>
              <a:ext uri="{FF2B5EF4-FFF2-40B4-BE49-F238E27FC236}">
                <a16:creationId xmlns:a16="http://schemas.microsoft.com/office/drawing/2014/main" id="{779A9FFE-E26B-92C9-D78E-27CB4E2FD1FC}"/>
              </a:ext>
            </a:extLst>
          </p:cNvPr>
          <p:cNvPicPr>
            <a:picLocks noChangeAspect="1"/>
          </p:cNvPicPr>
          <p:nvPr/>
        </p:nvPicPr>
        <p:blipFill rotWithShape="1">
          <a:blip r:embed="rId2">
            <a:extLst>
              <a:ext uri="{28A0092B-C50C-407E-A947-70E740481C1C}">
                <a14:useLocalDpi xmlns:a14="http://schemas.microsoft.com/office/drawing/2010/main" val="0"/>
              </a:ext>
            </a:extLst>
          </a:blip>
          <a:srcRect l="21229" r="1" b="1"/>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2"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502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14124-2F83-88C0-E4D3-6E21FF8D4B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DNA replication Annex</a:t>
            </a:r>
          </a:p>
        </p:txBody>
      </p:sp>
      <p:pic>
        <p:nvPicPr>
          <p:cNvPr id="5" name="Content Placeholder 4">
            <a:extLst>
              <a:ext uri="{FF2B5EF4-FFF2-40B4-BE49-F238E27FC236}">
                <a16:creationId xmlns:a16="http://schemas.microsoft.com/office/drawing/2014/main" id="{15732812-A7CC-C25B-939F-0D6EB4CCD3DC}"/>
              </a:ext>
            </a:extLst>
          </p:cNvPr>
          <p:cNvPicPr>
            <a:picLocks noGrp="1" noChangeAspect="1"/>
          </p:cNvPicPr>
          <p:nvPr>
            <p:ph idx="1"/>
          </p:nvPr>
        </p:nvPicPr>
        <p:blipFill>
          <a:blip r:embed="rId2"/>
          <a:stretch>
            <a:fillRect/>
          </a:stretch>
        </p:blipFill>
        <p:spPr>
          <a:xfrm>
            <a:off x="2372103" y="1675227"/>
            <a:ext cx="7447794" cy="4698277"/>
          </a:xfrm>
          <a:prstGeom prst="rect">
            <a:avLst/>
          </a:prstGeom>
        </p:spPr>
      </p:pic>
    </p:spTree>
    <p:extLst>
      <p:ext uri="{BB962C8B-B14F-4D97-AF65-F5344CB8AC3E}">
        <p14:creationId xmlns:p14="http://schemas.microsoft.com/office/powerpoint/2010/main" val="15065826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7CF43-70BA-3D7A-D50D-137A83684D35}"/>
              </a:ext>
            </a:extLst>
          </p:cNvPr>
          <p:cNvSpPr>
            <a:spLocks noGrp="1"/>
          </p:cNvSpPr>
          <p:nvPr>
            <p:ph type="title"/>
          </p:nvPr>
        </p:nvSpPr>
        <p:spPr>
          <a:xfrm>
            <a:off x="686834" y="1153572"/>
            <a:ext cx="3200400" cy="4461163"/>
          </a:xfrm>
        </p:spPr>
        <p:txBody>
          <a:bodyPr>
            <a:normAutofit/>
          </a:bodyPr>
          <a:lstStyle/>
          <a:p>
            <a:r>
              <a:rPr lang="en-IN">
                <a:solidFill>
                  <a:srgbClr val="FFFFFF"/>
                </a:solidFill>
              </a:rPr>
              <a:t>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F34544B-809B-65C5-3EF0-1C38D2EBFE7E}"/>
              </a:ext>
            </a:extLst>
          </p:cNvPr>
          <p:cNvSpPr>
            <a:spLocks noGrp="1"/>
          </p:cNvSpPr>
          <p:nvPr>
            <p:ph idx="1"/>
          </p:nvPr>
        </p:nvSpPr>
        <p:spPr>
          <a:xfrm>
            <a:off x="4447308" y="591344"/>
            <a:ext cx="6906491" cy="5585619"/>
          </a:xfrm>
        </p:spPr>
        <p:txBody>
          <a:bodyPr anchor="ctr">
            <a:normAutofit/>
          </a:bodyPr>
          <a:lstStyle/>
          <a:p>
            <a:r>
              <a:rPr lang="en-IN" b="1" dirty="0"/>
              <a:t>Histone</a:t>
            </a:r>
            <a:r>
              <a:rPr lang="en-IN" dirty="0"/>
              <a:t> synthesis is continuous threw out a cell cycle but the most amount produced further  S phase</a:t>
            </a:r>
          </a:p>
          <a:p>
            <a:pPr marL="0" indent="0">
              <a:buNone/>
            </a:pPr>
            <a:endParaRPr lang="en-IN" dirty="0"/>
          </a:p>
          <a:p>
            <a:r>
              <a:rPr lang="en-IN" dirty="0"/>
              <a:t>Protein responsible for that </a:t>
            </a:r>
            <a:r>
              <a:rPr lang="en-IN" b="1" dirty="0"/>
              <a:t>are Nap-1 (Nucleosome Assembly Protein)</a:t>
            </a:r>
            <a:r>
              <a:rPr lang="en-IN" dirty="0"/>
              <a:t>  having a role transporting or histone further om cytoplasm the to the nucleus</a:t>
            </a:r>
          </a:p>
          <a:p>
            <a:pPr marL="0" indent="0">
              <a:buNone/>
            </a:pPr>
            <a:endParaRPr lang="en-IN" dirty="0"/>
          </a:p>
          <a:p>
            <a:r>
              <a:rPr lang="en-IN" dirty="0"/>
              <a:t> Another protein is </a:t>
            </a:r>
            <a:r>
              <a:rPr lang="en-IN" b="1" dirty="0"/>
              <a:t>CAF-1 (Chromatin assembly factor</a:t>
            </a:r>
            <a:r>
              <a:rPr lang="en-IN" dirty="0"/>
              <a:t>) which delivers histone to the site of replication</a:t>
            </a:r>
          </a:p>
        </p:txBody>
      </p:sp>
    </p:spTree>
    <p:extLst>
      <p:ext uri="{BB962C8B-B14F-4D97-AF65-F5344CB8AC3E}">
        <p14:creationId xmlns:p14="http://schemas.microsoft.com/office/powerpoint/2010/main" val="37777297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E2DA2-F4E1-DB3E-9851-AE7CBBE61425}"/>
              </a:ext>
            </a:extLst>
          </p:cNvPr>
          <p:cNvSpPr>
            <a:spLocks noGrp="1"/>
          </p:cNvSpPr>
          <p:nvPr>
            <p:ph type="title"/>
          </p:nvPr>
        </p:nvSpPr>
        <p:spPr>
          <a:xfrm>
            <a:off x="686834" y="1153572"/>
            <a:ext cx="3200400" cy="4461163"/>
          </a:xfrm>
        </p:spPr>
        <p:txBody>
          <a:bodyPr>
            <a:normAutofit/>
          </a:bodyPr>
          <a:lstStyle/>
          <a:p>
            <a:r>
              <a:rPr lang="en-IN">
                <a:solidFill>
                  <a:srgbClr val="FFFFFF"/>
                </a:solidFill>
              </a:rPr>
              <a:t>Replication takes place at telomeric ends</a:t>
            </a:r>
            <a:br>
              <a:rPr lang="en-IN">
                <a:solidFill>
                  <a:srgbClr val="FFFFFF"/>
                </a:solidFill>
              </a:rPr>
            </a:br>
            <a:r>
              <a:rPr lang="en-IN">
                <a:solidFill>
                  <a:srgbClr val="FFFFFF"/>
                </a:solidFill>
              </a:rPr>
              <a:t>Termination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8AC7F61-CC59-1369-FA4B-0D98E3389C6E}"/>
              </a:ext>
            </a:extLst>
          </p:cNvPr>
          <p:cNvSpPr>
            <a:spLocks noGrp="1"/>
          </p:cNvSpPr>
          <p:nvPr>
            <p:ph idx="1"/>
          </p:nvPr>
        </p:nvSpPr>
        <p:spPr>
          <a:xfrm>
            <a:off x="4447308" y="591344"/>
            <a:ext cx="6906491" cy="5585619"/>
          </a:xfrm>
        </p:spPr>
        <p:txBody>
          <a:bodyPr anchor="ctr">
            <a:normAutofit/>
          </a:bodyPr>
          <a:lstStyle/>
          <a:p>
            <a:r>
              <a:rPr lang="en-IN" sz="2400" dirty="0"/>
              <a:t>DNA Polymerase: </a:t>
            </a:r>
            <a:r>
              <a:rPr lang="en-IN" sz="2400" b="1" dirty="0"/>
              <a:t>can not replicate </a:t>
            </a:r>
            <a:r>
              <a:rPr lang="en-IN" sz="2400" dirty="0"/>
              <a:t>the end of lagging strand because polymerase </a:t>
            </a:r>
            <a:r>
              <a:rPr lang="en-IN" sz="2400" b="1" dirty="0"/>
              <a:t>requires 3’ OH </a:t>
            </a:r>
            <a:r>
              <a:rPr lang="en-IN" sz="2400" dirty="0"/>
              <a:t>and to bind at daughter strand. So it requires some additional enzyme to perform it.</a:t>
            </a:r>
          </a:p>
          <a:p>
            <a:r>
              <a:rPr lang="en-IN" sz="2400" dirty="0"/>
              <a:t>Telomere : </a:t>
            </a:r>
          </a:p>
          <a:p>
            <a:pPr marL="0" indent="0">
              <a:buNone/>
            </a:pPr>
            <a:r>
              <a:rPr lang="en-IN" sz="2400" dirty="0"/>
              <a:t>   1. Is G-C rich terminal portion of chromosome</a:t>
            </a:r>
          </a:p>
          <a:p>
            <a:pPr marL="0" indent="0">
              <a:buNone/>
            </a:pPr>
            <a:r>
              <a:rPr lang="en-IN" sz="2400" dirty="0"/>
              <a:t>   2.  Highly repetitive and conserved sequenced present in eukaryotes</a:t>
            </a:r>
          </a:p>
          <a:p>
            <a:r>
              <a:rPr lang="en-IN" sz="2400" dirty="0"/>
              <a:t>Telomeric Sequence in</a:t>
            </a:r>
          </a:p>
          <a:p>
            <a:pPr marL="0" indent="0">
              <a:buNone/>
            </a:pPr>
            <a:r>
              <a:rPr lang="en-IN" sz="2400" dirty="0"/>
              <a:t> 1. </a:t>
            </a:r>
            <a:r>
              <a:rPr lang="en-IN" sz="2400" b="1" dirty="0"/>
              <a:t>Mammals – TTAGGG</a:t>
            </a:r>
            <a:br>
              <a:rPr lang="en-IN" sz="2400" dirty="0"/>
            </a:br>
            <a:r>
              <a:rPr lang="en-IN" sz="2400" dirty="0"/>
              <a:t> 2.  ARA-----</a:t>
            </a:r>
          </a:p>
          <a:p>
            <a:pPr marL="0" indent="0">
              <a:buNone/>
            </a:pPr>
            <a:r>
              <a:rPr lang="en-IN" sz="2400" dirty="0"/>
              <a:t> 3. ----</a:t>
            </a:r>
          </a:p>
          <a:p>
            <a:pPr marL="0" indent="0">
              <a:buNone/>
            </a:pPr>
            <a:r>
              <a:rPr lang="en-IN" sz="2400" dirty="0"/>
              <a:t>  </a:t>
            </a:r>
          </a:p>
        </p:txBody>
      </p:sp>
    </p:spTree>
    <p:extLst>
      <p:ext uri="{BB962C8B-B14F-4D97-AF65-F5344CB8AC3E}">
        <p14:creationId xmlns:p14="http://schemas.microsoft.com/office/powerpoint/2010/main" val="20838755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DD49-50C6-E3CE-D674-BE4F404BC9CF}"/>
              </a:ext>
            </a:extLst>
          </p:cNvPr>
          <p:cNvSpPr>
            <a:spLocks noGrp="1"/>
          </p:cNvSpPr>
          <p:nvPr>
            <p:ph type="title"/>
          </p:nvPr>
        </p:nvSpPr>
        <p:spPr>
          <a:xfrm>
            <a:off x="686834" y="1153572"/>
            <a:ext cx="3200400" cy="4461163"/>
          </a:xfrm>
        </p:spPr>
        <p:txBody>
          <a:bodyPr>
            <a:normAutofit/>
          </a:bodyPr>
          <a:lstStyle/>
          <a:p>
            <a:r>
              <a:rPr lang="en-IN">
                <a:solidFill>
                  <a:srgbClr val="FFFFFF"/>
                </a:solidFill>
              </a:rPr>
              <a:t>Termination of Replication in Eukaryotes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2D9FB07-DD79-BFAE-C8D6-E22CB5CE7130}"/>
              </a:ext>
            </a:extLst>
          </p:cNvPr>
          <p:cNvSpPr>
            <a:spLocks noGrp="1"/>
          </p:cNvSpPr>
          <p:nvPr>
            <p:ph idx="1"/>
          </p:nvPr>
        </p:nvSpPr>
        <p:spPr>
          <a:xfrm>
            <a:off x="4380932" y="491319"/>
            <a:ext cx="6972868" cy="6127845"/>
          </a:xfrm>
        </p:spPr>
        <p:txBody>
          <a:bodyPr anchor="ctr">
            <a:noAutofit/>
          </a:bodyPr>
          <a:lstStyle/>
          <a:p>
            <a:r>
              <a:rPr lang="en-IN" sz="2400" dirty="0"/>
              <a:t>Removal of the terminal primer at the end of lagging-strand synthesis leaves a small gap that cannot be filled in, if left unfixed, this gap leads to the </a:t>
            </a:r>
            <a:r>
              <a:rPr lang="en-IN" sz="2400" b="1" dirty="0"/>
              <a:t>loss of terminal sequences</a:t>
            </a:r>
            <a:r>
              <a:rPr lang="en-IN" sz="2400" dirty="0"/>
              <a:t>. This is </a:t>
            </a:r>
            <a:r>
              <a:rPr lang="en-IN" sz="2400" b="1" dirty="0"/>
              <a:t>known as the end replication problem</a:t>
            </a:r>
            <a:r>
              <a:rPr lang="en-IN" sz="2400" dirty="0"/>
              <a:t>. </a:t>
            </a:r>
            <a:r>
              <a:rPr lang="en-IN" sz="2400" b="1" dirty="0"/>
              <a:t>Telomerase</a:t>
            </a:r>
            <a:r>
              <a:rPr lang="en-IN" sz="2400" dirty="0"/>
              <a:t>(telomere terminal transferase) is </a:t>
            </a:r>
            <a:r>
              <a:rPr lang="en-IN" sz="2400" b="1" dirty="0"/>
              <a:t>a ribonucleoprotein that solves this problem</a:t>
            </a:r>
          </a:p>
          <a:p>
            <a:r>
              <a:rPr lang="en-IN" sz="2400" b="1" dirty="0"/>
              <a:t>Telomerase</a:t>
            </a:r>
            <a:r>
              <a:rPr lang="en-IN" sz="2400" dirty="0"/>
              <a:t> contains protein and RNA which is complementary to the DNA sequence found in the telomeric repeat.</a:t>
            </a:r>
          </a:p>
          <a:p>
            <a:pPr marL="0" indent="0">
              <a:buNone/>
            </a:pPr>
            <a:r>
              <a:rPr lang="en-IN" sz="2400" dirty="0"/>
              <a:t>Telomerase extends the 3’ end of the parental chromosome beyond the 5’ end of the daughter strand</a:t>
            </a:r>
          </a:p>
          <a:p>
            <a:pPr marL="0" indent="0">
              <a:buNone/>
            </a:pPr>
            <a:r>
              <a:rPr lang="en-IN" sz="2400" dirty="0"/>
              <a:t>Telomeric repeat binding factors (TRF1) and (TRF2) bind to double-stranded telomeric DNA and have a role in telomere stabilization and telomere-length regulation. </a:t>
            </a:r>
            <a:r>
              <a:rPr lang="en-IN" sz="2400" b="1" dirty="0"/>
              <a:t>The protruding 3’ end can invade the duplex DNA and form a lariat-like structure called ‘t-loop’ establishing a protective cap</a:t>
            </a:r>
          </a:p>
        </p:txBody>
      </p:sp>
    </p:spTree>
    <p:extLst>
      <p:ext uri="{BB962C8B-B14F-4D97-AF65-F5344CB8AC3E}">
        <p14:creationId xmlns:p14="http://schemas.microsoft.com/office/powerpoint/2010/main" val="3658003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A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3D2F9A84-3D46-8916-6388-DF9FCA5FB34F}"/>
              </a:ext>
            </a:extLst>
          </p:cNvPr>
          <p:cNvPicPr>
            <a:picLocks noGrp="1" noChangeAspect="1"/>
          </p:cNvPicPr>
          <p:nvPr>
            <p:ph idx="1"/>
          </p:nvPr>
        </p:nvPicPr>
        <p:blipFill>
          <a:blip r:embed="rId2"/>
          <a:stretch>
            <a:fillRect/>
          </a:stretch>
        </p:blipFill>
        <p:spPr>
          <a:xfrm>
            <a:off x="3026542" y="643467"/>
            <a:ext cx="6138915" cy="5571066"/>
          </a:xfrm>
          <a:prstGeom prst="rect">
            <a:avLst/>
          </a:prstGeom>
        </p:spPr>
      </p:pic>
    </p:spTree>
    <p:extLst>
      <p:ext uri="{BB962C8B-B14F-4D97-AF65-F5344CB8AC3E}">
        <p14:creationId xmlns:p14="http://schemas.microsoft.com/office/powerpoint/2010/main" val="37919611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2CF7D-E876-0147-1FA5-50683D90CDF2}"/>
              </a:ext>
            </a:extLst>
          </p:cNvPr>
          <p:cNvSpPr>
            <a:spLocks noGrp="1"/>
          </p:cNvSpPr>
          <p:nvPr>
            <p:ph type="title"/>
          </p:nvPr>
        </p:nvSpPr>
        <p:spPr>
          <a:xfrm>
            <a:off x="838200" y="668377"/>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Some concepts related to Telemetric activity and Aging</a:t>
            </a:r>
          </a:p>
        </p:txBody>
      </p:sp>
      <p:sp>
        <p:nvSpPr>
          <p:cNvPr id="3" name="Content Placeholder 2">
            <a:extLst>
              <a:ext uri="{FF2B5EF4-FFF2-40B4-BE49-F238E27FC236}">
                <a16:creationId xmlns:a16="http://schemas.microsoft.com/office/drawing/2014/main" id="{A092625E-BE38-F4D4-281F-138B72649E64}"/>
              </a:ext>
            </a:extLst>
          </p:cNvPr>
          <p:cNvSpPr>
            <a:spLocks noGrp="1"/>
          </p:cNvSpPr>
          <p:nvPr>
            <p:ph idx="1"/>
          </p:nvPr>
        </p:nvSpPr>
        <p:spPr>
          <a:xfrm>
            <a:off x="838200" y="2177456"/>
            <a:ext cx="5097780" cy="3795748"/>
          </a:xfrm>
        </p:spPr>
        <p:txBody>
          <a:bodyPr vert="horz" lIns="91440" tIns="45720" rIns="91440" bIns="45720" rtlCol="0">
            <a:normAutofit/>
          </a:bodyPr>
          <a:lstStyle/>
          <a:p>
            <a:r>
              <a:rPr lang="en-US" sz="2000"/>
              <a:t>Telomerase activity is repressed in the somatic cells of multicellular organisms, resulting in gradual shortening of the chromosomes with each cell generation, and ultimately cell death(related to cell aging)</a:t>
            </a:r>
          </a:p>
          <a:p>
            <a:r>
              <a:rPr lang="en-US" sz="2000"/>
              <a:t>This telomerase activity find in germ cells and absent in somatic cells, except in cancerous cells</a:t>
            </a:r>
          </a:p>
          <a:p>
            <a:r>
              <a:rPr lang="en-US" sz="2000"/>
              <a:t>In humans due to shortening of telomeric length cause inherited diseases of premature aging known as </a:t>
            </a:r>
            <a:r>
              <a:rPr lang="en-US" sz="2000" b="1"/>
              <a:t>progerious</a:t>
            </a:r>
            <a:r>
              <a:rPr lang="en-US" sz="2000"/>
              <a:t> occur in teenage </a:t>
            </a:r>
          </a:p>
        </p:txBody>
      </p:sp>
      <p:sp>
        <p:nvSpPr>
          <p:cNvPr id="5" name="TextBox 4">
            <a:extLst>
              <a:ext uri="{FF2B5EF4-FFF2-40B4-BE49-F238E27FC236}">
                <a16:creationId xmlns:a16="http://schemas.microsoft.com/office/drawing/2014/main" id="{6D94A11A-BF0D-BDBD-44DB-E7907E22363C}"/>
              </a:ext>
            </a:extLst>
          </p:cNvPr>
          <p:cNvSpPr txBox="1"/>
          <p:nvPr/>
        </p:nvSpPr>
        <p:spPr>
          <a:xfrm>
            <a:off x="6256020" y="2177456"/>
            <a:ext cx="5097780" cy="379574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dirty="0"/>
              <a:t>Aging</a:t>
            </a:r>
            <a:r>
              <a:rPr lang="en-US" sz="2400" dirty="0"/>
              <a:t> is the sequential or progressive change in an organism that leads to an increased risk of debility, disease, and death</a:t>
            </a:r>
          </a:p>
        </p:txBody>
      </p:sp>
    </p:spTree>
    <p:extLst>
      <p:ext uri="{BB962C8B-B14F-4D97-AF65-F5344CB8AC3E}">
        <p14:creationId xmlns:p14="http://schemas.microsoft.com/office/powerpoint/2010/main" val="15157444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73F5E-3E1D-9BE1-DBC2-9688A8C9850A}"/>
              </a:ext>
            </a:extLst>
          </p:cNvPr>
          <p:cNvSpPr>
            <a:spLocks noGrp="1"/>
          </p:cNvSpPr>
          <p:nvPr>
            <p:ph type="title"/>
          </p:nvPr>
        </p:nvSpPr>
        <p:spPr>
          <a:xfrm>
            <a:off x="686834" y="1153572"/>
            <a:ext cx="3200400" cy="4461163"/>
          </a:xfrm>
        </p:spPr>
        <p:txBody>
          <a:bodyPr>
            <a:normAutofit/>
          </a:bodyPr>
          <a:lstStyle/>
          <a:p>
            <a:r>
              <a:rPr lang="en-IN">
                <a:solidFill>
                  <a:srgbClr val="FFFFFF"/>
                </a:solidFill>
              </a:rPr>
              <a:t>How Fast and Accuarate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E4EDB3A-2F2C-6FC9-CC62-852C846458BB}"/>
              </a:ext>
            </a:extLst>
          </p:cNvPr>
          <p:cNvSpPr>
            <a:spLocks noGrp="1"/>
          </p:cNvSpPr>
          <p:nvPr>
            <p:ph idx="1"/>
          </p:nvPr>
        </p:nvSpPr>
        <p:spPr>
          <a:xfrm>
            <a:off x="4447308" y="591344"/>
            <a:ext cx="6906491" cy="5585619"/>
          </a:xfrm>
        </p:spPr>
        <p:txBody>
          <a:bodyPr anchor="ctr">
            <a:normAutofit/>
          </a:bodyPr>
          <a:lstStyle/>
          <a:p>
            <a:r>
              <a:rPr lang="en-IN" dirty="0"/>
              <a:t>E.coli takes </a:t>
            </a:r>
            <a:r>
              <a:rPr lang="en-IN" b="1" dirty="0"/>
              <a:t>&lt;1 hour to copy 5 million bases </a:t>
            </a:r>
            <a:r>
              <a:rPr lang="en-IN" dirty="0"/>
              <a:t>pairs in its single chromosome</a:t>
            </a:r>
          </a:p>
          <a:p>
            <a:r>
              <a:rPr lang="en-IN" dirty="0"/>
              <a:t>Human cell copies its </a:t>
            </a:r>
            <a:r>
              <a:rPr lang="en-IN" b="1" dirty="0"/>
              <a:t>6 billion bases </a:t>
            </a:r>
            <a:r>
              <a:rPr lang="en-IN" dirty="0"/>
              <a:t>and divides into daughter cells in only a few hours with good accuracy</a:t>
            </a:r>
          </a:p>
          <a:p>
            <a:r>
              <a:rPr lang="en-IN" dirty="0"/>
              <a:t>DNA polymerase initially makes about 1 in 10,000 base-pairing errors</a:t>
            </a:r>
          </a:p>
          <a:p>
            <a:r>
              <a:rPr lang="en-IN" dirty="0"/>
              <a:t>Enzymes </a:t>
            </a:r>
            <a:r>
              <a:rPr lang="en-IN" b="1" dirty="0"/>
              <a:t>proofread</a:t>
            </a:r>
            <a:r>
              <a:rPr lang="en-IN" dirty="0"/>
              <a:t> and </a:t>
            </a:r>
            <a:r>
              <a:rPr lang="en-IN" b="1" dirty="0"/>
              <a:t>correct</a:t>
            </a:r>
            <a:r>
              <a:rPr lang="en-IN" dirty="0"/>
              <a:t> these mistakes</a:t>
            </a:r>
          </a:p>
          <a:p>
            <a:r>
              <a:rPr lang="en-IN" dirty="0"/>
              <a:t>The new error rate for DNA that has been proofread is </a:t>
            </a:r>
            <a:r>
              <a:rPr lang="en-IN" b="1" dirty="0"/>
              <a:t>1 in 1 billion base-pairing errors</a:t>
            </a:r>
          </a:p>
        </p:txBody>
      </p:sp>
    </p:spTree>
    <p:extLst>
      <p:ext uri="{BB962C8B-B14F-4D97-AF65-F5344CB8AC3E}">
        <p14:creationId xmlns:p14="http://schemas.microsoft.com/office/powerpoint/2010/main" val="2130189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B3D5A22-B523-E4C5-50A6-3871121124CD}"/>
              </a:ext>
            </a:extLst>
          </p:cNvPr>
          <p:cNvPicPr>
            <a:picLocks noChangeAspect="1"/>
          </p:cNvPicPr>
          <p:nvPr/>
        </p:nvPicPr>
        <p:blipFill>
          <a:blip r:embed="rId2"/>
          <a:stretch>
            <a:fillRect/>
          </a:stretch>
        </p:blipFill>
        <p:spPr>
          <a:xfrm>
            <a:off x="6800361" y="1543931"/>
            <a:ext cx="4777381" cy="497969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D11E04-A09F-E750-C4BA-CF9F4CC4C37E}"/>
              </a:ext>
            </a:extLst>
          </p:cNvPr>
          <p:cNvSpPr>
            <a:spLocks noGrp="1"/>
          </p:cNvSpPr>
          <p:nvPr>
            <p:ph type="title"/>
          </p:nvPr>
        </p:nvSpPr>
        <p:spPr>
          <a:xfrm>
            <a:off x="838201" y="479493"/>
            <a:ext cx="5257800" cy="1325563"/>
          </a:xfrm>
        </p:spPr>
        <p:txBody>
          <a:bodyPr>
            <a:normAutofit/>
          </a:bodyPr>
          <a:lstStyle/>
          <a:p>
            <a:r>
              <a:rPr lang="en-IN" dirty="0"/>
              <a:t>Editing &amp; Proofreading DNA</a:t>
            </a:r>
          </a:p>
        </p:txBody>
      </p:sp>
      <p:sp>
        <p:nvSpPr>
          <p:cNvPr id="3" name="Content Placeholder 2">
            <a:extLst>
              <a:ext uri="{FF2B5EF4-FFF2-40B4-BE49-F238E27FC236}">
                <a16:creationId xmlns:a16="http://schemas.microsoft.com/office/drawing/2014/main" id="{5029BA22-34A8-61DF-1FBD-4FC439610F3B}"/>
              </a:ext>
            </a:extLst>
          </p:cNvPr>
          <p:cNvSpPr>
            <a:spLocks noGrp="1"/>
          </p:cNvSpPr>
          <p:nvPr>
            <p:ph idx="1"/>
          </p:nvPr>
        </p:nvSpPr>
        <p:spPr>
          <a:xfrm>
            <a:off x="838201" y="1984443"/>
            <a:ext cx="5257800" cy="4192520"/>
          </a:xfrm>
        </p:spPr>
        <p:txBody>
          <a:bodyPr>
            <a:normAutofit/>
          </a:bodyPr>
          <a:lstStyle/>
          <a:p>
            <a:r>
              <a:rPr lang="en-IN" sz="2400"/>
              <a:t>DNA polymerases are the enzymes that build DNA in cells. During DNA replication (copying), most DNA polymerases can “check their work” with each base that they add. This process is called proofreading. If the polymerase detects that a wrong (incorrectly paired) nucleotide has been added, it will remove and replace the nucleotide right away, before continuing with DNA synthesis</a:t>
            </a:r>
          </a:p>
        </p:txBody>
      </p:sp>
    </p:spTree>
    <p:extLst>
      <p:ext uri="{BB962C8B-B14F-4D97-AF65-F5344CB8AC3E}">
        <p14:creationId xmlns:p14="http://schemas.microsoft.com/office/powerpoint/2010/main" val="155100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C76C9-D55C-48B7-5D99-4D84D9A88629}"/>
              </a:ext>
            </a:extLst>
          </p:cNvPr>
          <p:cNvSpPr>
            <a:spLocks noGrp="1"/>
          </p:cNvSpPr>
          <p:nvPr>
            <p:ph type="title"/>
          </p:nvPr>
        </p:nvSpPr>
        <p:spPr>
          <a:xfrm>
            <a:off x="589560" y="856180"/>
            <a:ext cx="4560584" cy="1128068"/>
          </a:xfrm>
        </p:spPr>
        <p:txBody>
          <a:bodyPr anchor="ctr">
            <a:normAutofit/>
          </a:bodyPr>
          <a:lstStyle/>
          <a:p>
            <a:r>
              <a:rPr lang="en-IN" sz="4000"/>
              <a:t>Mismatch repair</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A7BB4-BD42-7F61-FD43-EFF7558123CC}"/>
              </a:ext>
            </a:extLst>
          </p:cNvPr>
          <p:cNvSpPr>
            <a:spLocks noGrp="1"/>
          </p:cNvSpPr>
          <p:nvPr>
            <p:ph idx="1"/>
          </p:nvPr>
        </p:nvSpPr>
        <p:spPr>
          <a:xfrm>
            <a:off x="590719" y="2330505"/>
            <a:ext cx="4559425" cy="3979585"/>
          </a:xfrm>
        </p:spPr>
        <p:txBody>
          <a:bodyPr anchor="ctr">
            <a:normAutofit fontScale="92500" lnSpcReduction="10000"/>
          </a:bodyPr>
          <a:lstStyle/>
          <a:p>
            <a:r>
              <a:rPr lang="en-IN" sz="1800" dirty="0"/>
              <a:t>Many errors are corrected by proofreading, but a few slip through. Mismatch repair happens right after new DNA has been made, and its job is to remove and replace mis-paired bases (ones that were not fixed during proofreading). Mismatch repair can also detect and correct small insertions and deletions that happen when the polymerases "slips," losing its footing on the template</a:t>
            </a:r>
          </a:p>
          <a:p>
            <a:r>
              <a:rPr lang="en-IN" sz="1800" dirty="0"/>
              <a:t>How does mismatch repair work? First, a protein complex (group of proteins) recognizes and binds to the </a:t>
            </a:r>
            <a:r>
              <a:rPr lang="en-IN" sz="1800" dirty="0" err="1"/>
              <a:t>mispaired</a:t>
            </a:r>
            <a:r>
              <a:rPr lang="en-IN" sz="1800" dirty="0"/>
              <a:t> base. A second complex cuts the DNA near the mismatch, and more enzymes chop out the incorrect nucleotide and a surrounding patch of DNA. A DNA polymerase then replaces the missing section with correct nucleotides, and an enzyme called a DNA ligase seals the gap</a:t>
            </a:r>
          </a:p>
          <a:p>
            <a:pPr marL="0" indent="0">
              <a:buNone/>
            </a:pPr>
            <a:endParaRPr lang="en-IN" sz="14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44D509-427D-78CD-1E0D-0A7B34F2A0B3}"/>
              </a:ext>
            </a:extLst>
          </p:cNvPr>
          <p:cNvPicPr>
            <a:picLocks noChangeAspect="1"/>
          </p:cNvPicPr>
          <p:nvPr/>
        </p:nvPicPr>
        <p:blipFill rotWithShape="1">
          <a:blip r:embed="rId2"/>
          <a:srcRect l="7931" r="1" b="1"/>
          <a:stretch/>
        </p:blipFill>
        <p:spPr>
          <a:xfrm>
            <a:off x="5977788" y="799352"/>
            <a:ext cx="5425410" cy="5259296"/>
          </a:xfrm>
          <a:prstGeom prst="rect">
            <a:avLst/>
          </a:prstGeom>
        </p:spPr>
      </p:pic>
    </p:spTree>
    <p:extLst>
      <p:ext uri="{BB962C8B-B14F-4D97-AF65-F5344CB8AC3E}">
        <p14:creationId xmlns:p14="http://schemas.microsoft.com/office/powerpoint/2010/main" val="1275122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04A2407-BE40-9714-59F2-9FB079B1A75A}"/>
              </a:ext>
            </a:extLst>
          </p:cNvPr>
          <p:cNvPicPr>
            <a:picLocks noChangeAspect="1"/>
          </p:cNvPicPr>
          <p:nvPr/>
        </p:nvPicPr>
        <p:blipFill>
          <a:blip r:embed="rId2"/>
          <a:stretch>
            <a:fillRect/>
          </a:stretch>
        </p:blipFill>
        <p:spPr>
          <a:xfrm>
            <a:off x="6541053" y="545911"/>
            <a:ext cx="5223317" cy="592312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9BCE91-181E-56CC-8DE7-6097F151DDB8}"/>
              </a:ext>
            </a:extLst>
          </p:cNvPr>
          <p:cNvSpPr>
            <a:spLocks noGrp="1"/>
          </p:cNvSpPr>
          <p:nvPr>
            <p:ph type="title"/>
          </p:nvPr>
        </p:nvSpPr>
        <p:spPr>
          <a:xfrm>
            <a:off x="838201" y="479493"/>
            <a:ext cx="5257800" cy="1325563"/>
          </a:xfrm>
        </p:spPr>
        <p:txBody>
          <a:bodyPr>
            <a:normAutofit/>
          </a:bodyPr>
          <a:lstStyle/>
          <a:p>
            <a:r>
              <a:rPr lang="en-IN" dirty="0" err="1"/>
              <a:t>Cont</a:t>
            </a:r>
            <a:r>
              <a:rPr lang="en-IN" dirty="0"/>
              <a:t>,</a:t>
            </a:r>
          </a:p>
        </p:txBody>
      </p:sp>
      <p:sp>
        <p:nvSpPr>
          <p:cNvPr id="3" name="Content Placeholder 2">
            <a:extLst>
              <a:ext uri="{FF2B5EF4-FFF2-40B4-BE49-F238E27FC236}">
                <a16:creationId xmlns:a16="http://schemas.microsoft.com/office/drawing/2014/main" id="{0258AA0F-3325-B163-A68E-B63E553524BB}"/>
              </a:ext>
            </a:extLst>
          </p:cNvPr>
          <p:cNvSpPr>
            <a:spLocks noGrp="1"/>
          </p:cNvSpPr>
          <p:nvPr>
            <p:ph idx="1"/>
          </p:nvPr>
        </p:nvSpPr>
        <p:spPr>
          <a:xfrm>
            <a:off x="838201" y="1984443"/>
            <a:ext cx="5257800" cy="4192520"/>
          </a:xfrm>
        </p:spPr>
        <p:txBody>
          <a:bodyPr>
            <a:normAutofit/>
          </a:bodyPr>
          <a:lstStyle/>
          <a:p>
            <a:r>
              <a:rPr lang="en-IN" sz="1800"/>
              <a:t>One thing you may wonder is how the proteins involved in DNA repair can tell "who's right" during mismatch repair. That is, when two bases are </a:t>
            </a:r>
            <a:r>
              <a:rPr lang="en-IN" sz="1800" err="1"/>
              <a:t>mispaired</a:t>
            </a:r>
            <a:r>
              <a:rPr lang="en-IN" sz="1800"/>
              <a:t> (like the G and T in the drawing above), which of the two should be removed and replaced?</a:t>
            </a:r>
          </a:p>
          <a:p>
            <a:r>
              <a:rPr lang="en-IN" sz="1800"/>
              <a:t>In bacteria, original and newly made strands of DNA can be told apart by a feature called methylation state. An old DNA strand will have methyl (CH3) groups attached to some of its bases, while a newly made DNA strand will not yet have gotten its methyl group^3 </a:t>
            </a:r>
          </a:p>
          <a:p>
            <a:r>
              <a:rPr lang="en-IN" sz="1800"/>
              <a:t>In eukaryotes, the processes that allow the original strand to be identified in mismatch repair involve recognition of nicks (single-stranded breaks) that are found only in the newly synthesized DNA^3 </a:t>
            </a:r>
          </a:p>
        </p:txBody>
      </p:sp>
    </p:spTree>
    <p:extLst>
      <p:ext uri="{BB962C8B-B14F-4D97-AF65-F5344CB8AC3E}">
        <p14:creationId xmlns:p14="http://schemas.microsoft.com/office/powerpoint/2010/main" val="162000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A519E-71BF-5224-E97E-8AE84569728E}"/>
              </a:ext>
            </a:extLst>
          </p:cNvPr>
          <p:cNvSpPr>
            <a:spLocks noGrp="1"/>
          </p:cNvSpPr>
          <p:nvPr>
            <p:ph type="title"/>
          </p:nvPr>
        </p:nvSpPr>
        <p:spPr>
          <a:xfrm>
            <a:off x="686834" y="1153572"/>
            <a:ext cx="3200400" cy="4461163"/>
          </a:xfrm>
        </p:spPr>
        <p:txBody>
          <a:bodyPr>
            <a:normAutofit/>
          </a:bodyPr>
          <a:lstStyle/>
          <a:p>
            <a:r>
              <a:rPr lang="en-IN">
                <a:solidFill>
                  <a:srgbClr val="FFFFFF"/>
                </a:solidFill>
              </a:rPr>
              <a:t>Some of Models for DNA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17679FC-F3FB-03B7-7EB8-7D19E2FE18C9}"/>
              </a:ext>
            </a:extLst>
          </p:cNvPr>
          <p:cNvSpPr>
            <a:spLocks noGrp="1"/>
          </p:cNvSpPr>
          <p:nvPr>
            <p:ph idx="1"/>
          </p:nvPr>
        </p:nvSpPr>
        <p:spPr>
          <a:xfrm>
            <a:off x="4447308" y="591344"/>
            <a:ext cx="6906491" cy="5585619"/>
          </a:xfrm>
        </p:spPr>
        <p:txBody>
          <a:bodyPr anchor="ctr">
            <a:normAutofit/>
          </a:bodyPr>
          <a:lstStyle/>
          <a:p>
            <a:r>
              <a:rPr lang="en-IN" dirty="0"/>
              <a:t>There are many </a:t>
            </a:r>
            <a:r>
              <a:rPr lang="en-IN" b="1" dirty="0"/>
              <a:t>hypotheses</a:t>
            </a:r>
            <a:r>
              <a:rPr lang="en-IN" dirty="0"/>
              <a:t> to explain the process of replication</a:t>
            </a:r>
          </a:p>
          <a:p>
            <a:pPr marL="0" indent="0">
              <a:buNone/>
            </a:pPr>
            <a:r>
              <a:rPr lang="en-IN" dirty="0"/>
              <a:t>Some of them are:</a:t>
            </a:r>
          </a:p>
          <a:p>
            <a:pPr marL="514350" indent="-514350">
              <a:buAutoNum type="arabicPeriod"/>
            </a:pPr>
            <a:r>
              <a:rPr lang="en-IN" dirty="0"/>
              <a:t>Conservative Model</a:t>
            </a:r>
          </a:p>
          <a:p>
            <a:pPr marL="514350" indent="-514350">
              <a:buAutoNum type="arabicPeriod"/>
            </a:pPr>
            <a:r>
              <a:rPr lang="en-IN" b="1" dirty="0"/>
              <a:t>Semi Conservative Model  </a:t>
            </a:r>
          </a:p>
          <a:p>
            <a:pPr marL="514350" indent="-514350">
              <a:buAutoNum type="arabicPeriod"/>
            </a:pPr>
            <a:r>
              <a:rPr lang="en-IN" dirty="0"/>
              <a:t>Dispersive Model</a:t>
            </a:r>
          </a:p>
        </p:txBody>
      </p:sp>
    </p:spTree>
    <p:extLst>
      <p:ext uri="{BB962C8B-B14F-4D97-AF65-F5344CB8AC3E}">
        <p14:creationId xmlns:p14="http://schemas.microsoft.com/office/powerpoint/2010/main" val="2898192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2BE70-C033-021F-D59D-8F176C1F6CAB}"/>
              </a:ext>
            </a:extLst>
          </p:cNvPr>
          <p:cNvSpPr>
            <a:spLocks noGrp="1"/>
          </p:cNvSpPr>
          <p:nvPr>
            <p:ph type="title"/>
          </p:nvPr>
        </p:nvSpPr>
        <p:spPr>
          <a:xfrm>
            <a:off x="686834" y="1153572"/>
            <a:ext cx="3200400" cy="4461163"/>
          </a:xfrm>
        </p:spPr>
        <p:txBody>
          <a:bodyPr>
            <a:normAutofit/>
          </a:bodyPr>
          <a:lstStyle/>
          <a:p>
            <a:r>
              <a:rPr lang="en-IN">
                <a:solidFill>
                  <a:srgbClr val="FFFFFF"/>
                </a:solidFill>
              </a:rPr>
              <a:t>Modes of DNA Replication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388B0E-DBC2-55B0-7D7F-7A1B8673B4EA}"/>
              </a:ext>
            </a:extLst>
          </p:cNvPr>
          <p:cNvSpPr>
            <a:spLocks noGrp="1"/>
          </p:cNvSpPr>
          <p:nvPr>
            <p:ph idx="1"/>
          </p:nvPr>
        </p:nvSpPr>
        <p:spPr>
          <a:xfrm>
            <a:off x="4447308" y="591344"/>
            <a:ext cx="6906491" cy="5585619"/>
          </a:xfrm>
        </p:spPr>
        <p:txBody>
          <a:bodyPr anchor="ctr">
            <a:normAutofit/>
          </a:bodyPr>
          <a:lstStyle/>
          <a:p>
            <a:r>
              <a:rPr lang="en-IN" dirty="0"/>
              <a:t>There are 3 Possible modes of DNA Replication</a:t>
            </a:r>
          </a:p>
          <a:p>
            <a:pPr marL="0" indent="0">
              <a:buNone/>
            </a:pPr>
            <a:endParaRPr lang="en-IN" dirty="0"/>
          </a:p>
          <a:p>
            <a:pPr marL="514350" indent="-514350">
              <a:buAutoNum type="arabicPeriod"/>
            </a:pPr>
            <a:r>
              <a:rPr lang="en-IN" b="1" dirty="0"/>
              <a:t>Dispersive</a:t>
            </a:r>
            <a:r>
              <a:rPr lang="en-IN" dirty="0"/>
              <a:t>: In the dispersive mode of replication, the old DNA molecule would break into several pieces, each fragment would replicate and the old and new segments would recombine randomly to yield the progeny of the DNA molecule.</a:t>
            </a:r>
          </a:p>
          <a:p>
            <a:pPr marL="0" indent="0">
              <a:buNone/>
            </a:pPr>
            <a:endParaRPr lang="en-IN" dirty="0"/>
          </a:p>
          <a:p>
            <a:pPr marL="0" indent="0">
              <a:buNone/>
            </a:pPr>
            <a:r>
              <a:rPr lang="en-IN" dirty="0"/>
              <a:t>Each progeny molecule would have both old and new segments along its length</a:t>
            </a:r>
          </a:p>
        </p:txBody>
      </p:sp>
    </p:spTree>
    <p:extLst>
      <p:ext uri="{BB962C8B-B14F-4D97-AF65-F5344CB8AC3E}">
        <p14:creationId xmlns:p14="http://schemas.microsoft.com/office/powerpoint/2010/main" val="87515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78BFA-EC25-251B-1E7F-C3864A459875}"/>
              </a:ext>
            </a:extLst>
          </p:cNvPr>
          <p:cNvSpPr>
            <a:spLocks noGrp="1"/>
          </p:cNvSpPr>
          <p:nvPr>
            <p:ph type="title"/>
          </p:nvPr>
        </p:nvSpPr>
        <p:spPr>
          <a:xfrm>
            <a:off x="182880" y="1153572"/>
            <a:ext cx="3704354" cy="4461163"/>
          </a:xfrm>
        </p:spPr>
        <p:txBody>
          <a:bodyPr>
            <a:normAutofit/>
          </a:bodyPr>
          <a:lstStyle/>
          <a:p>
            <a:r>
              <a:rPr lang="en-IN" dirty="0">
                <a:solidFill>
                  <a:srgbClr val="FFFFFF"/>
                </a:solidFill>
              </a:rPr>
              <a:t>2. Conservative  </a:t>
            </a:r>
            <a:br>
              <a:rPr lang="en-IN" dirty="0">
                <a:solidFill>
                  <a:srgbClr val="FFFFFF"/>
                </a:solidFill>
              </a:rPr>
            </a:b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04686BA-B9BB-804D-C059-93D0CCDFC326}"/>
              </a:ext>
            </a:extLst>
          </p:cNvPr>
          <p:cNvSpPr>
            <a:spLocks noGrp="1"/>
          </p:cNvSpPr>
          <p:nvPr>
            <p:ph idx="1"/>
          </p:nvPr>
        </p:nvSpPr>
        <p:spPr>
          <a:xfrm>
            <a:off x="4447308" y="591344"/>
            <a:ext cx="6906491" cy="5585619"/>
          </a:xfrm>
        </p:spPr>
        <p:txBody>
          <a:bodyPr anchor="ctr">
            <a:normAutofit/>
          </a:bodyPr>
          <a:lstStyle/>
          <a:p>
            <a:pPr marL="0" indent="0">
              <a:buNone/>
            </a:pPr>
            <a:r>
              <a:rPr lang="en-IN" dirty="0"/>
              <a:t>According to conservative scheme, the two newly synthesised strands following the replication of a DNA molecule would associate to form one double helix, while the other two old strands remain together as one double helix.</a:t>
            </a:r>
          </a:p>
        </p:txBody>
      </p:sp>
    </p:spTree>
    <p:extLst>
      <p:ext uri="{BB962C8B-B14F-4D97-AF65-F5344CB8AC3E}">
        <p14:creationId xmlns:p14="http://schemas.microsoft.com/office/powerpoint/2010/main" val="1459602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74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9816F-5B79-E9EF-8B22-EFB4465E4DD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Modes </a:t>
            </a:r>
          </a:p>
        </p:txBody>
      </p:sp>
      <p:pic>
        <p:nvPicPr>
          <p:cNvPr id="4" name="Content Placeholder 3">
            <a:extLst>
              <a:ext uri="{FF2B5EF4-FFF2-40B4-BE49-F238E27FC236}">
                <a16:creationId xmlns:a16="http://schemas.microsoft.com/office/drawing/2014/main" id="{3DA902D1-2270-6BA7-623A-C726AD0FFF47}"/>
              </a:ext>
            </a:extLst>
          </p:cNvPr>
          <p:cNvPicPr>
            <a:picLocks noGrp="1" noChangeAspect="1"/>
          </p:cNvPicPr>
          <p:nvPr>
            <p:ph idx="1"/>
          </p:nvPr>
        </p:nvPicPr>
        <p:blipFill>
          <a:blip r:embed="rId2"/>
          <a:stretch>
            <a:fillRect/>
          </a:stretch>
        </p:blipFill>
        <p:spPr>
          <a:xfrm>
            <a:off x="3848670" y="450376"/>
            <a:ext cx="7093418" cy="5745708"/>
          </a:xfrm>
          <a:prstGeom prst="rect">
            <a:avLst/>
          </a:prstGeom>
        </p:spPr>
      </p:pic>
    </p:spTree>
    <p:extLst>
      <p:ext uri="{BB962C8B-B14F-4D97-AF65-F5344CB8AC3E}">
        <p14:creationId xmlns:p14="http://schemas.microsoft.com/office/powerpoint/2010/main" val="2998305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3E47A-E070-8EC3-453C-93C7C3CB6E71}"/>
              </a:ext>
            </a:extLst>
          </p:cNvPr>
          <p:cNvSpPr>
            <a:spLocks noGrp="1"/>
          </p:cNvSpPr>
          <p:nvPr>
            <p:ph type="title"/>
          </p:nvPr>
        </p:nvSpPr>
        <p:spPr>
          <a:xfrm>
            <a:off x="686834" y="1153572"/>
            <a:ext cx="3200400" cy="4461163"/>
          </a:xfrm>
        </p:spPr>
        <p:txBody>
          <a:bodyPr>
            <a:normAutofit/>
          </a:bodyPr>
          <a:lstStyle/>
          <a:p>
            <a:r>
              <a:rPr lang="en-IN">
                <a:solidFill>
                  <a:srgbClr val="FFFFFF"/>
                </a:solidFill>
              </a:rPr>
              <a:t>3. Semi-conservative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336499D-80EC-7D54-2E68-D8CE0DB7003A}"/>
              </a:ext>
            </a:extLst>
          </p:cNvPr>
          <p:cNvSpPr>
            <a:spLocks noGrp="1"/>
          </p:cNvSpPr>
          <p:nvPr>
            <p:ph idx="1"/>
          </p:nvPr>
        </p:nvSpPr>
        <p:spPr>
          <a:xfrm>
            <a:off x="4447308" y="591344"/>
            <a:ext cx="6906491" cy="5585619"/>
          </a:xfrm>
        </p:spPr>
        <p:txBody>
          <a:bodyPr anchor="ctr">
            <a:normAutofit/>
          </a:bodyPr>
          <a:lstStyle/>
          <a:p>
            <a:r>
              <a:rPr lang="en-IN" dirty="0"/>
              <a:t>It was proposed by </a:t>
            </a:r>
            <a:r>
              <a:rPr lang="en-IN" b="1" dirty="0"/>
              <a:t>Watson</a:t>
            </a:r>
            <a:r>
              <a:rPr lang="en-IN" dirty="0"/>
              <a:t> and </a:t>
            </a:r>
            <a:r>
              <a:rPr lang="en-IN" b="1" dirty="0"/>
              <a:t>Crick</a:t>
            </a:r>
          </a:p>
          <a:p>
            <a:r>
              <a:rPr lang="en-IN" dirty="0"/>
              <a:t>In this method both the strands of </a:t>
            </a:r>
            <a:r>
              <a:rPr lang="en-IN" b="1" dirty="0"/>
              <a:t>Parental DNA separate from one another</a:t>
            </a:r>
          </a:p>
          <a:p>
            <a:r>
              <a:rPr lang="en-IN" dirty="0"/>
              <a:t>Each old strand synthesizes a </a:t>
            </a:r>
            <a:r>
              <a:rPr lang="en-IN" b="1" dirty="0"/>
              <a:t>new strand</a:t>
            </a:r>
          </a:p>
          <a:p>
            <a:r>
              <a:rPr lang="en-IN" dirty="0"/>
              <a:t>Each of the two </a:t>
            </a:r>
            <a:r>
              <a:rPr lang="en-IN" b="1" dirty="0"/>
              <a:t>resulting</a:t>
            </a:r>
            <a:r>
              <a:rPr lang="en-IN" dirty="0"/>
              <a:t> DNA molecules has </a:t>
            </a:r>
            <a:r>
              <a:rPr lang="en-IN" b="1" dirty="0"/>
              <a:t>one parental </a:t>
            </a:r>
            <a:r>
              <a:rPr lang="en-IN" dirty="0"/>
              <a:t>and </a:t>
            </a:r>
            <a:r>
              <a:rPr lang="en-IN" b="1" dirty="0"/>
              <a:t>one new strand</a:t>
            </a:r>
          </a:p>
        </p:txBody>
      </p:sp>
    </p:spTree>
    <p:extLst>
      <p:ext uri="{BB962C8B-B14F-4D97-AF65-F5344CB8AC3E}">
        <p14:creationId xmlns:p14="http://schemas.microsoft.com/office/powerpoint/2010/main" val="252797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5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6CE30-7611-6FBD-11BB-7FB74AABA99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semi</a:t>
            </a:r>
          </a:p>
        </p:txBody>
      </p:sp>
      <p:pic>
        <p:nvPicPr>
          <p:cNvPr id="5" name="Content Placeholder 4" descr="Diagram&#10;&#10;Description automatically generated">
            <a:extLst>
              <a:ext uri="{FF2B5EF4-FFF2-40B4-BE49-F238E27FC236}">
                <a16:creationId xmlns:a16="http://schemas.microsoft.com/office/drawing/2014/main" id="{ADB45739-2942-155C-388A-E80792E49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234905"/>
            <a:ext cx="7188199" cy="4384801"/>
          </a:xfrm>
          <a:prstGeom prst="rect">
            <a:avLst/>
          </a:prstGeom>
        </p:spPr>
      </p:pic>
    </p:spTree>
    <p:extLst>
      <p:ext uri="{BB962C8B-B14F-4D97-AF65-F5344CB8AC3E}">
        <p14:creationId xmlns:p14="http://schemas.microsoft.com/office/powerpoint/2010/main" val="112426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2454A-0177-4C94-E616-E5EF1202B079}"/>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Proof for Semi-conservative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3999006-D579-922F-FAE2-6A58BE1A8D38}"/>
              </a:ext>
            </a:extLst>
          </p:cNvPr>
          <p:cNvSpPr>
            <a:spLocks noGrp="1"/>
          </p:cNvSpPr>
          <p:nvPr>
            <p:ph idx="1"/>
          </p:nvPr>
        </p:nvSpPr>
        <p:spPr>
          <a:xfrm>
            <a:off x="4447308" y="591344"/>
            <a:ext cx="6906491" cy="5585619"/>
          </a:xfrm>
        </p:spPr>
        <p:txBody>
          <a:bodyPr anchor="ctr">
            <a:normAutofit/>
          </a:bodyPr>
          <a:lstStyle/>
          <a:p>
            <a:r>
              <a:rPr lang="en-IN" dirty="0"/>
              <a:t>There are </a:t>
            </a:r>
            <a:r>
              <a:rPr lang="en-IN" b="1" dirty="0"/>
              <a:t>2 important experiments </a:t>
            </a:r>
            <a:r>
              <a:rPr lang="en-IN" dirty="0"/>
              <a:t>which support that DNA replication is </a:t>
            </a:r>
            <a:r>
              <a:rPr lang="en-IN" b="1" dirty="0"/>
              <a:t>semi-conservative</a:t>
            </a:r>
          </a:p>
          <a:p>
            <a:endParaRPr lang="en-IN" dirty="0"/>
          </a:p>
          <a:p>
            <a:pPr marL="0" indent="0">
              <a:buNone/>
            </a:pPr>
            <a:r>
              <a:rPr lang="en-IN" dirty="0"/>
              <a:t>1. Meselson &amp; Stahl experiment</a:t>
            </a:r>
          </a:p>
          <a:p>
            <a:endParaRPr lang="en-IN" dirty="0"/>
          </a:p>
          <a:p>
            <a:pPr marL="0" indent="0">
              <a:buNone/>
            </a:pPr>
            <a:r>
              <a:rPr lang="en-IN" dirty="0"/>
              <a:t>2. Taylors Experiment</a:t>
            </a:r>
          </a:p>
        </p:txBody>
      </p:sp>
    </p:spTree>
    <p:extLst>
      <p:ext uri="{BB962C8B-B14F-4D97-AF65-F5344CB8AC3E}">
        <p14:creationId xmlns:p14="http://schemas.microsoft.com/office/powerpoint/2010/main" val="182994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B61F1-0F76-4BE4-1E30-BB986281AEC9}"/>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Meselson and Stahl Experiment in </a:t>
            </a:r>
            <a:r>
              <a:rPr lang="en-IN" b="1" dirty="0">
                <a:solidFill>
                  <a:srgbClr val="FFFFFF"/>
                </a:solidFill>
              </a:rPr>
              <a:t>1957</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15812D-70F1-FAC4-F036-8B1BFE591DC3}"/>
              </a:ext>
            </a:extLst>
          </p:cNvPr>
          <p:cNvSpPr>
            <a:spLocks noGrp="1"/>
          </p:cNvSpPr>
          <p:nvPr>
            <p:ph idx="1"/>
          </p:nvPr>
        </p:nvSpPr>
        <p:spPr>
          <a:xfrm>
            <a:off x="4447308" y="591344"/>
            <a:ext cx="6906491" cy="5585619"/>
          </a:xfrm>
        </p:spPr>
        <p:txBody>
          <a:bodyPr anchor="ctr">
            <a:normAutofit/>
          </a:bodyPr>
          <a:lstStyle/>
          <a:p>
            <a:r>
              <a:rPr lang="en-IN" dirty="0"/>
              <a:t>They grew </a:t>
            </a:r>
            <a:r>
              <a:rPr lang="en-IN" dirty="0" err="1"/>
              <a:t>E.Coli</a:t>
            </a:r>
            <a:r>
              <a:rPr lang="en-IN" dirty="0"/>
              <a:t> on medium containing N15 for several generation. So that the nitrogen present in DNA bases of these cells was N15</a:t>
            </a:r>
          </a:p>
          <a:p>
            <a:r>
              <a:rPr lang="en-IN" dirty="0"/>
              <a:t>DNA having N15 has a detectable higher density than that having N14. therefore they are called heavy and light DNA respectively.</a:t>
            </a:r>
          </a:p>
          <a:p>
            <a:r>
              <a:rPr lang="en-IN" dirty="0"/>
              <a:t>Heavy and light DNA’s can be </a:t>
            </a:r>
            <a:r>
              <a:rPr lang="en-IN" dirty="0" err="1"/>
              <a:t>readliyseperated</a:t>
            </a:r>
            <a:r>
              <a:rPr lang="en-IN" dirty="0"/>
              <a:t> through equilibrium density gradient centrifugation. There form distinct bands in the centrifuge tube. </a:t>
            </a:r>
          </a:p>
        </p:txBody>
      </p:sp>
    </p:spTree>
    <p:extLst>
      <p:ext uri="{BB962C8B-B14F-4D97-AF65-F5344CB8AC3E}">
        <p14:creationId xmlns:p14="http://schemas.microsoft.com/office/powerpoint/2010/main" val="190740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2E055-C822-3EBA-5668-100E20986FC2}"/>
              </a:ext>
            </a:extLst>
          </p:cNvPr>
          <p:cNvSpPr>
            <a:spLocks noGrp="1"/>
          </p:cNvSpPr>
          <p:nvPr>
            <p:ph type="title"/>
          </p:nvPr>
        </p:nvSpPr>
        <p:spPr>
          <a:xfrm>
            <a:off x="686834" y="591344"/>
            <a:ext cx="3200400" cy="5585619"/>
          </a:xfrm>
        </p:spPr>
        <p:txBody>
          <a:bodyPr>
            <a:normAutofit/>
          </a:bodyPr>
          <a:lstStyle/>
          <a:p>
            <a:r>
              <a:rPr lang="en-IN">
                <a:solidFill>
                  <a:srgbClr val="FFFFFF"/>
                </a:solidFill>
              </a:rPr>
              <a:t>Experiment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1E41C4-1464-8542-306B-5807FF2B46AA}"/>
              </a:ext>
            </a:extLst>
          </p:cNvPr>
          <p:cNvSpPr>
            <a:spLocks noGrp="1"/>
          </p:cNvSpPr>
          <p:nvPr>
            <p:ph idx="1"/>
          </p:nvPr>
        </p:nvSpPr>
        <p:spPr>
          <a:xfrm>
            <a:off x="4447308" y="591344"/>
            <a:ext cx="6906491" cy="5585619"/>
          </a:xfrm>
        </p:spPr>
        <p:txBody>
          <a:bodyPr anchor="ctr">
            <a:normAutofit/>
          </a:bodyPr>
          <a:lstStyle/>
          <a:p>
            <a:r>
              <a:rPr lang="en-IN" dirty="0"/>
              <a:t>Meselson and Stahl transferred the </a:t>
            </a:r>
            <a:r>
              <a:rPr lang="en-IN" dirty="0" err="1"/>
              <a:t>E.Coli</a:t>
            </a:r>
            <a:r>
              <a:rPr lang="en-IN" dirty="0"/>
              <a:t> cells grown on </a:t>
            </a:r>
            <a:r>
              <a:rPr lang="en-IN" b="1" dirty="0"/>
              <a:t>N15</a:t>
            </a:r>
            <a:r>
              <a:rPr lang="en-IN" dirty="0"/>
              <a:t> medium to 2’s medium containing normal </a:t>
            </a:r>
            <a:r>
              <a:rPr lang="en-IN" b="1" dirty="0"/>
              <a:t>N14</a:t>
            </a:r>
          </a:p>
          <a:p>
            <a:r>
              <a:rPr lang="en-IN" dirty="0"/>
              <a:t>They withdraw samples from these E.coli cells after the approximately </a:t>
            </a:r>
            <a:r>
              <a:rPr lang="en-IN" b="1" dirty="0"/>
              <a:t>1,2, 3 cell generations</a:t>
            </a:r>
          </a:p>
          <a:p>
            <a:r>
              <a:rPr lang="en-IN" dirty="0"/>
              <a:t>DNA from those cell samples was isolated and subjected to </a:t>
            </a:r>
            <a:r>
              <a:rPr lang="en-IN" b="1" dirty="0"/>
              <a:t>density gradient centrifugation</a:t>
            </a:r>
          </a:p>
          <a:p>
            <a:r>
              <a:rPr lang="en-IN" dirty="0"/>
              <a:t>The results obtained are as follows</a:t>
            </a:r>
          </a:p>
        </p:txBody>
      </p:sp>
    </p:spTree>
    <p:extLst>
      <p:ext uri="{BB962C8B-B14F-4D97-AF65-F5344CB8AC3E}">
        <p14:creationId xmlns:p14="http://schemas.microsoft.com/office/powerpoint/2010/main" val="1652176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B3F43-26BE-CE3E-0365-ACC753C41E1F}"/>
              </a:ext>
            </a:extLst>
          </p:cNvPr>
          <p:cNvSpPr>
            <a:spLocks noGrp="1"/>
          </p:cNvSpPr>
          <p:nvPr>
            <p:ph type="title"/>
          </p:nvPr>
        </p:nvSpPr>
        <p:spPr>
          <a:xfrm>
            <a:off x="686834" y="1153572"/>
            <a:ext cx="3200400" cy="4461163"/>
          </a:xfrm>
        </p:spPr>
        <p:txBody>
          <a:bodyPr>
            <a:normAutofit/>
          </a:bodyPr>
          <a:lstStyle/>
          <a:p>
            <a:r>
              <a:rPr lang="en-IN">
                <a:solidFill>
                  <a:srgbClr val="FFFFFF"/>
                </a:solidFill>
              </a:rPr>
              <a:t>DNA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633B7DB-EF9F-BFBA-3666-E1614CB2AAD1}"/>
              </a:ext>
            </a:extLst>
          </p:cNvPr>
          <p:cNvSpPr>
            <a:spLocks noGrp="1"/>
          </p:cNvSpPr>
          <p:nvPr>
            <p:ph idx="1"/>
          </p:nvPr>
        </p:nvSpPr>
        <p:spPr>
          <a:xfrm>
            <a:off x="4447308" y="591344"/>
            <a:ext cx="6906491" cy="5585619"/>
          </a:xfrm>
        </p:spPr>
        <p:txBody>
          <a:bodyPr anchor="ctr">
            <a:normAutofit/>
          </a:bodyPr>
          <a:lstStyle/>
          <a:p>
            <a:r>
              <a:rPr lang="en-IN" dirty="0"/>
              <a:t>A </a:t>
            </a:r>
            <a:r>
              <a:rPr lang="en-IN" b="1" dirty="0"/>
              <a:t>complex process </a:t>
            </a:r>
            <a:r>
              <a:rPr lang="en-IN" dirty="0"/>
              <a:t>whereby the 'parent' strands of DNA in the double helix are separated, and each </a:t>
            </a:r>
            <a:r>
              <a:rPr lang="en-IN" b="1" dirty="0"/>
              <a:t>one is copied </a:t>
            </a:r>
            <a:r>
              <a:rPr lang="en-IN" dirty="0"/>
              <a:t>to produce a new (</a:t>
            </a:r>
            <a:r>
              <a:rPr lang="en-IN" b="1" dirty="0"/>
              <a:t>daughter</a:t>
            </a:r>
            <a:r>
              <a:rPr lang="en-IN" dirty="0"/>
              <a:t>) strand</a:t>
            </a:r>
          </a:p>
          <a:p>
            <a:pPr marL="0" indent="0">
              <a:buNone/>
            </a:pPr>
            <a:endParaRPr lang="en-IN" dirty="0"/>
          </a:p>
          <a:p>
            <a:r>
              <a:rPr lang="en-IN" dirty="0"/>
              <a:t>Before a cell divides, it </a:t>
            </a:r>
            <a:r>
              <a:rPr lang="en-IN" b="1" dirty="0"/>
              <a:t>must first copy </a:t>
            </a:r>
            <a:r>
              <a:rPr lang="en-IN" dirty="0"/>
              <a:t>(or replicate) its entire genome so that each resulting daughter cell ends up with its own complete genome</a:t>
            </a:r>
          </a:p>
        </p:txBody>
      </p:sp>
    </p:spTree>
    <p:extLst>
      <p:ext uri="{BB962C8B-B14F-4D97-AF65-F5344CB8AC3E}">
        <p14:creationId xmlns:p14="http://schemas.microsoft.com/office/powerpoint/2010/main" val="2093062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821127D8-908C-4618-846A-76CBA37B7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76" y="782294"/>
            <a:ext cx="2488580" cy="2326821"/>
          </a:xfrm>
          <a:prstGeom prst="rect">
            <a:avLst/>
          </a:prstGeom>
        </p:spPr>
      </p:pic>
      <p:pic>
        <p:nvPicPr>
          <p:cNvPr id="4" name="Picture 3">
            <a:extLst>
              <a:ext uri="{FF2B5EF4-FFF2-40B4-BE49-F238E27FC236}">
                <a16:creationId xmlns:a16="http://schemas.microsoft.com/office/drawing/2014/main" id="{73D154A5-C8EA-C481-9A7F-B0FD2D758B3A}"/>
              </a:ext>
            </a:extLst>
          </p:cNvPr>
          <p:cNvPicPr>
            <a:picLocks noChangeAspect="1"/>
          </p:cNvPicPr>
          <p:nvPr/>
        </p:nvPicPr>
        <p:blipFill>
          <a:blip r:embed="rId3"/>
          <a:stretch>
            <a:fillRect/>
          </a:stretch>
        </p:blipFill>
        <p:spPr>
          <a:xfrm>
            <a:off x="154745" y="3479706"/>
            <a:ext cx="6091310" cy="3005500"/>
          </a:xfrm>
          <a:prstGeom prst="rect">
            <a:avLst/>
          </a:prstGeom>
        </p:spPr>
      </p:pic>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8E93B-8D58-4456-8A98-54AD9D829500}"/>
              </a:ext>
            </a:extLst>
          </p:cNvPr>
          <p:cNvSpPr>
            <a:spLocks noGrp="1"/>
          </p:cNvSpPr>
          <p:nvPr>
            <p:ph type="title"/>
          </p:nvPr>
        </p:nvSpPr>
        <p:spPr>
          <a:xfrm>
            <a:off x="6889833" y="1188637"/>
            <a:ext cx="4218138" cy="1597228"/>
          </a:xfrm>
        </p:spPr>
        <p:txBody>
          <a:bodyPr vert="horz" lIns="91440" tIns="45720" rIns="91440" bIns="45720" rtlCol="0" anchor="ctr">
            <a:normAutofit/>
          </a:bodyPr>
          <a:lstStyle/>
          <a:p>
            <a:r>
              <a:rPr lang="en-US" sz="4600"/>
              <a:t>The Meselson-Stahl experiment</a:t>
            </a:r>
          </a:p>
        </p:txBody>
      </p:sp>
      <p:pic>
        <p:nvPicPr>
          <p:cNvPr id="5" name="Content Placeholder 4" descr="A picture containing chart&#10;&#10;Description automatically generated">
            <a:extLst>
              <a:ext uri="{FF2B5EF4-FFF2-40B4-BE49-F238E27FC236}">
                <a16:creationId xmlns:a16="http://schemas.microsoft.com/office/drawing/2014/main" id="{0A41365B-1722-44CE-9AC4-D5F5F9D89D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1990" y="909833"/>
            <a:ext cx="2488580" cy="2071743"/>
          </a:xfrm>
          <a:prstGeom prst="rect">
            <a:avLst/>
          </a:prstGeom>
        </p:spPr>
      </p:pic>
      <p:sp>
        <p:nvSpPr>
          <p:cNvPr id="3" name="TextBox 2">
            <a:extLst>
              <a:ext uri="{FF2B5EF4-FFF2-40B4-BE49-F238E27FC236}">
                <a16:creationId xmlns:a16="http://schemas.microsoft.com/office/drawing/2014/main" id="{C795C590-0E08-4F15-B063-454EA722B414}"/>
              </a:ext>
            </a:extLst>
          </p:cNvPr>
          <p:cNvSpPr txBox="1"/>
          <p:nvPr/>
        </p:nvSpPr>
        <p:spPr>
          <a:xfrm>
            <a:off x="6889832" y="2998278"/>
            <a:ext cx="3684551" cy="1893762"/>
          </a:xfrm>
          <a:prstGeom prst="rect">
            <a:avLst/>
          </a:prstGeom>
        </p:spPr>
        <p:txBody>
          <a:bodyPr vert="horz" lIns="91440" tIns="45720" rIns="91440" bIns="45720" rtlCol="0" anchor="t">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a:ln>
                  <a:noFill/>
                </a:ln>
                <a:effectLst/>
                <a:uLnTx/>
                <a:uFillTx/>
              </a:rPr>
              <a:t>Isoptope N15-I14 </a:t>
            </a:r>
            <a:r>
              <a:rPr kumimoji="0" lang="en-US" sz="2000" b="0" i="0" u="none" strike="noStrike" cap="none" spc="0" normalizeH="0" baseline="0" noProof="0">
                <a:ln>
                  <a:noFill/>
                </a:ln>
                <a:effectLst/>
                <a:uLnTx/>
                <a:uFillTx/>
                <a:sym typeface="Wingdings" panose="05000000000000000000" pitchFamily="2" charset="2"/>
              </a:rPr>
              <a:t> Neutrons</a:t>
            </a:r>
            <a:endParaRPr kumimoji="0" lang="en-US" sz="2000" b="0" i="0" u="none" strike="noStrike" cap="none" spc="0" normalizeH="0" baseline="0" noProof="0">
              <a:ln>
                <a:noFill/>
              </a:ln>
              <a:effectLst/>
              <a:uLnTx/>
              <a:uFillTx/>
            </a:endParaRPr>
          </a:p>
        </p:txBody>
      </p:sp>
    </p:spTree>
    <p:extLst>
      <p:ext uri="{BB962C8B-B14F-4D97-AF65-F5344CB8AC3E}">
        <p14:creationId xmlns:p14="http://schemas.microsoft.com/office/powerpoint/2010/main" val="2530925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A26E3-D52A-311D-3EDF-BE3662F58C4A}"/>
              </a:ext>
            </a:extLst>
          </p:cNvPr>
          <p:cNvSpPr>
            <a:spLocks noGrp="1"/>
          </p:cNvSpPr>
          <p:nvPr>
            <p:ph type="title"/>
          </p:nvPr>
        </p:nvSpPr>
        <p:spPr>
          <a:xfrm>
            <a:off x="686834" y="1153572"/>
            <a:ext cx="3200400" cy="4461163"/>
          </a:xfrm>
        </p:spPr>
        <p:txBody>
          <a:bodyPr>
            <a:normAutofit/>
          </a:bodyPr>
          <a:lstStyle/>
          <a:p>
            <a:r>
              <a:rPr lang="en-IN">
                <a:solidFill>
                  <a:srgbClr val="FFFFFF"/>
                </a:solidFill>
              </a:rPr>
              <a:t>Process of Exp</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37F9EF7-AB6F-EC28-67B9-AF0CD5BD7AF9}"/>
              </a:ext>
            </a:extLst>
          </p:cNvPr>
          <p:cNvSpPr>
            <a:spLocks noGrp="1"/>
          </p:cNvSpPr>
          <p:nvPr>
            <p:ph idx="1"/>
          </p:nvPr>
        </p:nvSpPr>
        <p:spPr>
          <a:xfrm>
            <a:off x="4447308" y="591344"/>
            <a:ext cx="6906491" cy="5585619"/>
          </a:xfrm>
        </p:spPr>
        <p:txBody>
          <a:bodyPr anchor="ctr">
            <a:normAutofit/>
          </a:bodyPr>
          <a:lstStyle/>
          <a:p>
            <a:r>
              <a:rPr lang="en-IN" sz="2200" dirty="0"/>
              <a:t>After </a:t>
            </a:r>
            <a:r>
              <a:rPr lang="en-IN" sz="2200" b="1" dirty="0"/>
              <a:t>one Generation</a:t>
            </a:r>
            <a:r>
              <a:rPr lang="en-IN" sz="2200" dirty="0"/>
              <a:t>: The resultant DNA molecule would have one heavy(having N15) and one light(having N14) strand. Therefore these DNA molecules would have intermediate density. Forms Intermediate band.</a:t>
            </a:r>
          </a:p>
          <a:p>
            <a:r>
              <a:rPr lang="en-IN" sz="2200" dirty="0"/>
              <a:t>After </a:t>
            </a:r>
            <a:r>
              <a:rPr lang="en-IN" sz="2200" b="1" dirty="0"/>
              <a:t>two generations</a:t>
            </a:r>
            <a:r>
              <a:rPr lang="en-IN" sz="2200" dirty="0"/>
              <a:t>: formed two types of DNA molecules. Half of these have an intermediate density(means having one heavy and one light strand), and the remaining half would have a light density(both light strands). Forms one intermediate band and one light band.</a:t>
            </a:r>
          </a:p>
          <a:p>
            <a:endParaRPr lang="en-IN" sz="2200" dirty="0"/>
          </a:p>
          <a:p>
            <a:r>
              <a:rPr lang="en-IN" sz="2200" dirty="0"/>
              <a:t>After </a:t>
            </a:r>
            <a:r>
              <a:rPr lang="en-IN" sz="2200" b="1" dirty="0"/>
              <a:t>3</a:t>
            </a:r>
            <a:r>
              <a:rPr lang="en-IN" sz="2200" b="1" baseline="30000" dirty="0"/>
              <a:t>rd</a:t>
            </a:r>
            <a:r>
              <a:rPr lang="en-IN" sz="2200" b="1" dirty="0"/>
              <a:t> generation</a:t>
            </a:r>
            <a:r>
              <a:rPr lang="en-IN" sz="2200" dirty="0"/>
              <a:t>: the intermediate density DNA molecules would yield half intermediate and half light molecules, while all the molecules obtained from replication of the light DNA would be light </a:t>
            </a:r>
          </a:p>
        </p:txBody>
      </p:sp>
    </p:spTree>
    <p:extLst>
      <p:ext uri="{BB962C8B-B14F-4D97-AF65-F5344CB8AC3E}">
        <p14:creationId xmlns:p14="http://schemas.microsoft.com/office/powerpoint/2010/main" val="99145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D8C3D-3C42-4C5B-A7EB-DFA062E6755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Generation</a:t>
            </a:r>
          </a:p>
        </p:txBody>
      </p:sp>
      <p:pic>
        <p:nvPicPr>
          <p:cNvPr id="7" name="Content Placeholder 6" descr="Diagram&#10;&#10;Description automatically generated">
            <a:extLst>
              <a:ext uri="{FF2B5EF4-FFF2-40B4-BE49-F238E27FC236}">
                <a16:creationId xmlns:a16="http://schemas.microsoft.com/office/drawing/2014/main" id="{040B647B-273D-E291-829F-73329940C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305" y="478302"/>
            <a:ext cx="7882744" cy="5936566"/>
          </a:xfrm>
          <a:prstGeom prst="rect">
            <a:avLst/>
          </a:prstGeom>
        </p:spPr>
      </p:pic>
    </p:spTree>
    <p:extLst>
      <p:ext uri="{BB962C8B-B14F-4D97-AF65-F5344CB8AC3E}">
        <p14:creationId xmlns:p14="http://schemas.microsoft.com/office/powerpoint/2010/main" val="50274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391A3-37EF-6528-7E4D-A5C40617A694}"/>
              </a:ext>
            </a:extLst>
          </p:cNvPr>
          <p:cNvSpPr>
            <a:spLocks noGrp="1"/>
          </p:cNvSpPr>
          <p:nvPr>
            <p:ph type="title"/>
          </p:nvPr>
        </p:nvSpPr>
        <p:spPr>
          <a:xfrm>
            <a:off x="686834" y="1153572"/>
            <a:ext cx="3200400" cy="4461163"/>
          </a:xfrm>
        </p:spPr>
        <p:txBody>
          <a:bodyPr>
            <a:normAutofit/>
          </a:bodyPr>
          <a:lstStyle/>
          <a:p>
            <a:r>
              <a:rPr lang="en-IN">
                <a:solidFill>
                  <a:srgbClr val="FFFFFF"/>
                </a:solidFill>
              </a:rPr>
              <a:t>2. Taylors Experiment </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B9B04000-E72F-AD41-BEF3-B0C394A775A6}"/>
              </a:ext>
            </a:extLst>
          </p:cNvPr>
          <p:cNvSpPr>
            <a:spLocks noGrp="1"/>
          </p:cNvSpPr>
          <p:nvPr>
            <p:ph idx="1"/>
          </p:nvPr>
        </p:nvSpPr>
        <p:spPr>
          <a:xfrm>
            <a:off x="4447308" y="591344"/>
            <a:ext cx="6906491" cy="5585619"/>
          </a:xfrm>
        </p:spPr>
        <p:txBody>
          <a:bodyPr anchor="ctr">
            <a:normAutofit/>
          </a:bodyPr>
          <a:lstStyle/>
          <a:p>
            <a:r>
              <a:rPr lang="en-IN" sz="2400" dirty="0"/>
              <a:t>In 1969 Taylor conducted his experiments with </a:t>
            </a:r>
            <a:r>
              <a:rPr lang="en-IN" sz="2400" b="1" dirty="0"/>
              <a:t>root</a:t>
            </a:r>
            <a:r>
              <a:rPr lang="en-IN" sz="2400" dirty="0"/>
              <a:t> </a:t>
            </a:r>
            <a:r>
              <a:rPr lang="en-IN" sz="2400" b="1" dirty="0"/>
              <a:t>tip cells of </a:t>
            </a:r>
            <a:r>
              <a:rPr lang="en-IN" sz="2400" b="1" dirty="0" err="1"/>
              <a:t>viciafaba</a:t>
            </a:r>
            <a:endParaRPr lang="en-IN" sz="2400" b="1" dirty="0"/>
          </a:p>
          <a:p>
            <a:r>
              <a:rPr lang="en-IN" sz="2400" dirty="0"/>
              <a:t>He treated root tips with radioactive </a:t>
            </a:r>
            <a:r>
              <a:rPr lang="en-IN" sz="2400" b="1" dirty="0"/>
              <a:t>thymidine</a:t>
            </a:r>
            <a:r>
              <a:rPr lang="en-IN" sz="2400" dirty="0"/>
              <a:t> to label the DNA</a:t>
            </a:r>
          </a:p>
          <a:p>
            <a:r>
              <a:rPr lang="en-IN" sz="2400" dirty="0"/>
              <a:t>Root tips were grown in the </a:t>
            </a:r>
            <a:r>
              <a:rPr lang="en-IN" sz="2400" b="1" dirty="0"/>
              <a:t>normal medium</a:t>
            </a:r>
          </a:p>
          <a:p>
            <a:r>
              <a:rPr lang="en-IN" sz="2400" dirty="0"/>
              <a:t>In the first generation both </a:t>
            </a:r>
            <a:r>
              <a:rPr lang="en-IN" sz="2400" b="1" dirty="0"/>
              <a:t>chromatids</a:t>
            </a:r>
            <a:r>
              <a:rPr lang="en-IN" sz="2400" dirty="0"/>
              <a:t> were labelled </a:t>
            </a:r>
          </a:p>
          <a:p>
            <a:r>
              <a:rPr lang="en-IN" sz="2400" dirty="0"/>
              <a:t>In the second generation of cell division, one chromatid of each chromosome was labelled and one was normal</a:t>
            </a:r>
          </a:p>
          <a:p>
            <a:r>
              <a:rPr lang="en-IN" sz="2400" dirty="0"/>
              <a:t>This demonstrated a semi-conservative mode of replication</a:t>
            </a:r>
          </a:p>
          <a:p>
            <a:r>
              <a:rPr lang="en-IN" sz="2400" dirty="0"/>
              <a:t>The DNA replication is associated with chromosome replication</a:t>
            </a:r>
          </a:p>
        </p:txBody>
      </p:sp>
    </p:spTree>
    <p:extLst>
      <p:ext uri="{BB962C8B-B14F-4D97-AF65-F5344CB8AC3E}">
        <p14:creationId xmlns:p14="http://schemas.microsoft.com/office/powerpoint/2010/main" val="2030995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1ADD4187-8D49-1AB1-D7F0-796027D29691}"/>
              </a:ext>
            </a:extLst>
          </p:cNvPr>
          <p:cNvPicPr>
            <a:picLocks noGrp="1" noChangeAspect="1"/>
          </p:cNvPicPr>
          <p:nvPr>
            <p:ph idx="1"/>
          </p:nvPr>
        </p:nvPicPr>
        <p:blipFill rotWithShape="1">
          <a:blip r:embed="rId2"/>
          <a:srcRect b="7755"/>
          <a:stretch/>
        </p:blipFill>
        <p:spPr>
          <a:xfrm>
            <a:off x="838200" y="754148"/>
            <a:ext cx="10515600" cy="4995575"/>
          </a:xfrm>
          <a:prstGeom prst="rect">
            <a:avLst/>
          </a:prstGeom>
        </p:spPr>
      </p:pic>
      <p:cxnSp>
        <p:nvCxnSpPr>
          <p:cNvPr id="17" name="Straight Connector 1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16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900E-4E25-ED27-AC08-5FB353E266BE}"/>
              </a:ext>
            </a:extLst>
          </p:cNvPr>
          <p:cNvSpPr>
            <a:spLocks noGrp="1"/>
          </p:cNvSpPr>
          <p:nvPr>
            <p:ph type="title"/>
          </p:nvPr>
        </p:nvSpPr>
        <p:spPr>
          <a:xfrm>
            <a:off x="1676400" y="-164264"/>
            <a:ext cx="10515600" cy="1325563"/>
          </a:xfrm>
        </p:spPr>
        <p:txBody>
          <a:bodyPr/>
          <a:lstStyle/>
          <a:p>
            <a:r>
              <a:rPr lang="en-IN" dirty="0"/>
              <a:t>Prokaryotic Cell v/s Eukaryotic Cell</a:t>
            </a:r>
          </a:p>
        </p:txBody>
      </p:sp>
      <p:graphicFrame>
        <p:nvGraphicFramePr>
          <p:cNvPr id="4" name="Table 4">
            <a:extLst>
              <a:ext uri="{FF2B5EF4-FFF2-40B4-BE49-F238E27FC236}">
                <a16:creationId xmlns:a16="http://schemas.microsoft.com/office/drawing/2014/main" id="{AD24132D-9BB0-0EB8-F25E-46C3AADD491D}"/>
              </a:ext>
            </a:extLst>
          </p:cNvPr>
          <p:cNvGraphicFramePr>
            <a:graphicFrameLocks noGrp="1"/>
          </p:cNvGraphicFramePr>
          <p:nvPr>
            <p:ph idx="1"/>
            <p:extLst>
              <p:ext uri="{D42A27DB-BD31-4B8C-83A1-F6EECF244321}">
                <p14:modId xmlns:p14="http://schemas.microsoft.com/office/powerpoint/2010/main" val="1636731067"/>
              </p:ext>
            </p:extLst>
          </p:nvPr>
        </p:nvGraphicFramePr>
        <p:xfrm>
          <a:off x="978568" y="927267"/>
          <a:ext cx="10515600" cy="12852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36270362"/>
                    </a:ext>
                  </a:extLst>
                </a:gridCol>
                <a:gridCol w="5257800">
                  <a:extLst>
                    <a:ext uri="{9D8B030D-6E8A-4147-A177-3AD203B41FA5}">
                      <a16:colId xmlns:a16="http://schemas.microsoft.com/office/drawing/2014/main" val="2100911967"/>
                    </a:ext>
                  </a:extLst>
                </a:gridCol>
              </a:tblGrid>
              <a:tr h="370840">
                <a:tc>
                  <a:txBody>
                    <a:bodyPr/>
                    <a:lstStyle/>
                    <a:p>
                      <a:r>
                        <a:rPr lang="en-IN" dirty="0"/>
                        <a:t>Prokaryotic Cell </a:t>
                      </a:r>
                    </a:p>
                  </a:txBody>
                  <a:tcPr/>
                </a:tc>
                <a:tc>
                  <a:txBody>
                    <a:bodyPr/>
                    <a:lstStyle/>
                    <a:p>
                      <a:r>
                        <a:rPr lang="en-IN" dirty="0"/>
                        <a:t>Eukaryotic Cell</a:t>
                      </a:r>
                    </a:p>
                  </a:txBody>
                  <a:tcPr/>
                </a:tc>
                <a:extLst>
                  <a:ext uri="{0D108BD9-81ED-4DB2-BD59-A6C34878D82A}">
                    <a16:rowId xmlns:a16="http://schemas.microsoft.com/office/drawing/2014/main" val="4067090686"/>
                  </a:ext>
                </a:extLst>
              </a:tr>
              <a:tr h="370840">
                <a:tc>
                  <a:txBody>
                    <a:bodyPr/>
                    <a:lstStyle/>
                    <a:p>
                      <a:r>
                        <a:rPr lang="en-IN" dirty="0"/>
                        <a:t>Prokaryotic Cells are quite simple in structure. They have </a:t>
                      </a:r>
                      <a:r>
                        <a:rPr lang="en-IN" b="1" dirty="0"/>
                        <a:t>no nucleus</a:t>
                      </a:r>
                      <a:r>
                        <a:rPr lang="en-IN" dirty="0"/>
                        <a:t>, no organelles and a </a:t>
                      </a:r>
                      <a:r>
                        <a:rPr lang="en-IN" b="1" dirty="0"/>
                        <a:t>small</a:t>
                      </a:r>
                      <a:r>
                        <a:rPr lang="en-IN" dirty="0"/>
                        <a:t> amount of </a:t>
                      </a:r>
                      <a:r>
                        <a:rPr lang="en-IN" b="1" dirty="0"/>
                        <a:t>DNA</a:t>
                      </a:r>
                      <a:r>
                        <a:rPr lang="en-IN" dirty="0"/>
                        <a:t> in the form of a single, circular chromosome</a:t>
                      </a:r>
                    </a:p>
                  </a:txBody>
                  <a:tcPr/>
                </a:tc>
                <a:tc>
                  <a:txBody>
                    <a:bodyPr/>
                    <a:lstStyle/>
                    <a:p>
                      <a:r>
                        <a:rPr lang="en-IN" dirty="0"/>
                        <a:t>Eukaryotic cells, on the other hand, </a:t>
                      </a:r>
                      <a:r>
                        <a:rPr lang="en-IN" b="1" dirty="0"/>
                        <a:t>have a nucleus</a:t>
                      </a:r>
                      <a:r>
                        <a:rPr lang="en-IN" dirty="0"/>
                        <a:t>, multiple organelles in multiple, linear chromosomes</a:t>
                      </a:r>
                    </a:p>
                  </a:txBody>
                  <a:tcPr/>
                </a:tc>
                <a:extLst>
                  <a:ext uri="{0D108BD9-81ED-4DB2-BD59-A6C34878D82A}">
                    <a16:rowId xmlns:a16="http://schemas.microsoft.com/office/drawing/2014/main" val="2638896641"/>
                  </a:ext>
                </a:extLst>
              </a:tr>
            </a:tbl>
          </a:graphicData>
        </a:graphic>
      </p:graphicFrame>
      <p:pic>
        <p:nvPicPr>
          <p:cNvPr id="6" name="Picture 5" descr="Diagram&#10;&#10;Description automatically generated">
            <a:extLst>
              <a:ext uri="{FF2B5EF4-FFF2-40B4-BE49-F238E27FC236}">
                <a16:creationId xmlns:a16="http://schemas.microsoft.com/office/drawing/2014/main" id="{225E2F76-AEC6-73D6-27EC-DD8A4AF12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632" y="2454442"/>
            <a:ext cx="8871284" cy="4403558"/>
          </a:xfrm>
          <a:prstGeom prst="rect">
            <a:avLst/>
          </a:prstGeom>
        </p:spPr>
      </p:pic>
    </p:spTree>
    <p:extLst>
      <p:ext uri="{BB962C8B-B14F-4D97-AF65-F5344CB8AC3E}">
        <p14:creationId xmlns:p14="http://schemas.microsoft.com/office/powerpoint/2010/main" val="3741164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D198FC-A505-5C13-22CB-C0A9D406561D}"/>
              </a:ext>
            </a:extLst>
          </p:cNvPr>
          <p:cNvSpPr>
            <a:spLocks noGrp="1"/>
          </p:cNvSpPr>
          <p:nvPr>
            <p:ph type="title"/>
          </p:nvPr>
        </p:nvSpPr>
        <p:spPr>
          <a:xfrm>
            <a:off x="838200" y="365125"/>
            <a:ext cx="10515600" cy="1325563"/>
          </a:xfrm>
        </p:spPr>
        <p:txBody>
          <a:bodyPr>
            <a:normAutofit/>
          </a:bodyPr>
          <a:lstStyle/>
          <a:p>
            <a:r>
              <a:rPr lang="en-IN" b="1" dirty="0"/>
              <a:t>Some of the </a:t>
            </a:r>
            <a:r>
              <a:rPr lang="en-IN" b="1" dirty="0">
                <a:solidFill>
                  <a:schemeClr val="accent2"/>
                </a:solidFill>
              </a:rPr>
              <a:t>similarities</a:t>
            </a:r>
            <a:r>
              <a:rPr lang="en-IN" b="1" dirty="0"/>
              <a:t> between Pro &amp; Eukaryotic cells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70F10B-CE0A-9AEC-8E7E-A197FEAD56FB}"/>
              </a:ext>
            </a:extLst>
          </p:cNvPr>
          <p:cNvSpPr>
            <a:spLocks noGrp="1"/>
          </p:cNvSpPr>
          <p:nvPr>
            <p:ph idx="1"/>
          </p:nvPr>
        </p:nvSpPr>
        <p:spPr>
          <a:xfrm>
            <a:off x="838200" y="1825625"/>
            <a:ext cx="10515600" cy="4351338"/>
          </a:xfrm>
        </p:spPr>
        <p:txBody>
          <a:bodyPr>
            <a:normAutofit/>
          </a:bodyPr>
          <a:lstStyle/>
          <a:p>
            <a:pPr marL="0" indent="0">
              <a:buNone/>
            </a:pPr>
            <a:r>
              <a:rPr lang="en-IN" sz="2200" dirty="0"/>
              <a:t>The process or steps for DNA replication are generally the same for all prokaryotic and eukaryotic organisms</a:t>
            </a:r>
          </a:p>
          <a:p>
            <a:r>
              <a:rPr lang="en-IN" sz="2200" b="1" dirty="0"/>
              <a:t>Unwinding </a:t>
            </a:r>
            <a:r>
              <a:rPr lang="en-IN" sz="2200" dirty="0"/>
              <a:t>the DNA is accomplished by an enzyme named </a:t>
            </a:r>
            <a:r>
              <a:rPr lang="en-IN" sz="2200" b="1" dirty="0"/>
              <a:t>DNA helicase</a:t>
            </a:r>
          </a:p>
          <a:p>
            <a:r>
              <a:rPr lang="en-IN" sz="2200" dirty="0"/>
              <a:t>Manufacturing the </a:t>
            </a:r>
            <a:r>
              <a:rPr lang="en-IN" sz="2200" b="1" dirty="0"/>
              <a:t>new DNA </a:t>
            </a:r>
            <a:r>
              <a:rPr lang="en-IN" sz="2200" dirty="0"/>
              <a:t>strands is orchestrated by enzymes called </a:t>
            </a:r>
            <a:r>
              <a:rPr lang="en-IN" sz="2200" b="1" dirty="0"/>
              <a:t>polymerases</a:t>
            </a:r>
          </a:p>
          <a:p>
            <a:r>
              <a:rPr lang="en-IN" sz="2200" dirty="0"/>
              <a:t>Generally, in both pro and Eukaryotes, the process of DNA replication proceeds in</a:t>
            </a:r>
            <a:r>
              <a:rPr lang="en-IN" sz="2200" b="1" dirty="0"/>
              <a:t> two opposite directions</a:t>
            </a:r>
            <a:r>
              <a:rPr lang="en-IN" sz="2200" dirty="0"/>
              <a:t>, from the origin of replication</a:t>
            </a:r>
          </a:p>
          <a:p>
            <a:r>
              <a:rPr lang="en-IN" sz="2200" dirty="0"/>
              <a:t>Both types of organisms also follow a </a:t>
            </a:r>
            <a:r>
              <a:rPr lang="en-IN" sz="2200" b="1" dirty="0"/>
              <a:t>pattern</a:t>
            </a:r>
            <a:r>
              <a:rPr lang="en-IN" sz="2200" dirty="0"/>
              <a:t> called </a:t>
            </a:r>
            <a:r>
              <a:rPr lang="en-IN" sz="2200" b="1" dirty="0"/>
              <a:t>semi-conservative</a:t>
            </a:r>
            <a:r>
              <a:rPr lang="en-IN" sz="2200" dirty="0"/>
              <a:t>. In this pattern, the individual strands of DNA are manufactured in different directions, producing a leading and lagging strand.</a:t>
            </a:r>
          </a:p>
          <a:p>
            <a:r>
              <a:rPr lang="en-IN" sz="2200" dirty="0"/>
              <a:t>Lagging Strands are created by the production of small fragments called </a:t>
            </a:r>
            <a:r>
              <a:rPr lang="en-IN" sz="2200" b="1" dirty="0"/>
              <a:t>Okazaki fragments </a:t>
            </a:r>
            <a:r>
              <a:rPr lang="en-IN" sz="2200" dirty="0"/>
              <a:t>that are eventually joined together.</a:t>
            </a:r>
          </a:p>
        </p:txBody>
      </p:sp>
    </p:spTree>
    <p:extLst>
      <p:ext uri="{BB962C8B-B14F-4D97-AF65-F5344CB8AC3E}">
        <p14:creationId xmlns:p14="http://schemas.microsoft.com/office/powerpoint/2010/main" val="326298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7D7CB-B411-0FD7-495C-F1CEFEE56A24}"/>
              </a:ext>
            </a:extLst>
          </p:cNvPr>
          <p:cNvSpPr>
            <a:spLocks noGrp="1"/>
          </p:cNvSpPr>
          <p:nvPr>
            <p:ph type="title"/>
          </p:nvPr>
        </p:nvSpPr>
        <p:spPr>
          <a:xfrm>
            <a:off x="686834" y="591344"/>
            <a:ext cx="3200400" cy="5585619"/>
          </a:xfrm>
        </p:spPr>
        <p:txBody>
          <a:bodyPr>
            <a:normAutofit/>
          </a:bodyPr>
          <a:lstStyle/>
          <a:p>
            <a:r>
              <a:rPr lang="en-IN" dirty="0" err="1">
                <a:solidFill>
                  <a:srgbClr val="FFFFFF"/>
                </a:solidFill>
              </a:rPr>
              <a:t>Cont</a:t>
            </a:r>
            <a:r>
              <a:rPr lang="en-IN" dirty="0">
                <a:solidFill>
                  <a:srgbClr val="FFFFFF"/>
                </a:solidFill>
              </a:rPr>
              <a: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68FAE80-F597-E57D-9764-D540876522D0}"/>
              </a:ext>
            </a:extLst>
          </p:cNvPr>
          <p:cNvSpPr>
            <a:spLocks noGrp="1"/>
          </p:cNvSpPr>
          <p:nvPr>
            <p:ph idx="1"/>
          </p:nvPr>
        </p:nvSpPr>
        <p:spPr>
          <a:xfrm>
            <a:off x="4447308" y="591344"/>
            <a:ext cx="6906491" cy="5585619"/>
          </a:xfrm>
        </p:spPr>
        <p:txBody>
          <a:bodyPr anchor="ctr">
            <a:normAutofit/>
          </a:bodyPr>
          <a:lstStyle/>
          <a:p>
            <a:r>
              <a:rPr lang="en-IN" dirty="0"/>
              <a:t>Both type of organisms also begin new DNA strands with small primer of DNA</a:t>
            </a:r>
          </a:p>
        </p:txBody>
      </p:sp>
    </p:spTree>
    <p:extLst>
      <p:ext uri="{BB962C8B-B14F-4D97-AF65-F5344CB8AC3E}">
        <p14:creationId xmlns:p14="http://schemas.microsoft.com/office/powerpoint/2010/main" val="3144547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68479F5C-7389-6134-90F5-8DF06FCB0040}"/>
              </a:ext>
            </a:extLst>
          </p:cNvPr>
          <p:cNvSpPr>
            <a:spLocks noGrp="1"/>
          </p:cNvSpPr>
          <p:nvPr>
            <p:ph type="title"/>
          </p:nvPr>
        </p:nvSpPr>
        <p:spPr>
          <a:xfrm>
            <a:off x="838200" y="643467"/>
            <a:ext cx="2951205" cy="5571066"/>
          </a:xfrm>
        </p:spPr>
        <p:txBody>
          <a:bodyPr>
            <a:normAutofit/>
          </a:bodyPr>
          <a:lstStyle/>
          <a:p>
            <a:r>
              <a:rPr lang="en-IN">
                <a:solidFill>
                  <a:srgbClr val="FFFFFF"/>
                </a:solidFill>
              </a:rPr>
              <a:t>Location</a:t>
            </a:r>
          </a:p>
        </p:txBody>
      </p:sp>
      <p:graphicFrame>
        <p:nvGraphicFramePr>
          <p:cNvPr id="6" name="Table 6">
            <a:extLst>
              <a:ext uri="{FF2B5EF4-FFF2-40B4-BE49-F238E27FC236}">
                <a16:creationId xmlns:a16="http://schemas.microsoft.com/office/drawing/2014/main" id="{21912E34-E9C2-32DB-87E4-109467F932CC}"/>
              </a:ext>
            </a:extLst>
          </p:cNvPr>
          <p:cNvGraphicFramePr>
            <a:graphicFrameLocks noGrp="1"/>
          </p:cNvGraphicFramePr>
          <p:nvPr>
            <p:ph idx="1"/>
            <p:extLst>
              <p:ext uri="{D42A27DB-BD31-4B8C-83A1-F6EECF244321}">
                <p14:modId xmlns:p14="http://schemas.microsoft.com/office/powerpoint/2010/main" val="1910458129"/>
              </p:ext>
            </p:extLst>
          </p:nvPr>
        </p:nvGraphicFramePr>
        <p:xfrm>
          <a:off x="4909625" y="1308296"/>
          <a:ext cx="7132320" cy="5081503"/>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2522878918"/>
                    </a:ext>
                  </a:extLst>
                </a:gridCol>
                <a:gridCol w="3566160">
                  <a:extLst>
                    <a:ext uri="{9D8B030D-6E8A-4147-A177-3AD203B41FA5}">
                      <a16:colId xmlns:a16="http://schemas.microsoft.com/office/drawing/2014/main" val="2770976220"/>
                    </a:ext>
                  </a:extLst>
                </a:gridCol>
              </a:tblGrid>
              <a:tr h="611431">
                <a:tc>
                  <a:txBody>
                    <a:bodyPr/>
                    <a:lstStyle/>
                    <a:p>
                      <a:pPr algn="ctr"/>
                      <a:r>
                        <a:rPr lang="en-IN" sz="2400" dirty="0"/>
                        <a:t>Prokaryotes</a:t>
                      </a:r>
                    </a:p>
                  </a:txBody>
                  <a:tcPr marL="80951" marR="80951" marT="40476" marB="40476"/>
                </a:tc>
                <a:tc>
                  <a:txBody>
                    <a:bodyPr/>
                    <a:lstStyle/>
                    <a:p>
                      <a:pPr algn="ctr"/>
                      <a:r>
                        <a:rPr lang="en-IN" sz="2400" dirty="0"/>
                        <a:t>Eukaryotes</a:t>
                      </a:r>
                    </a:p>
                  </a:txBody>
                  <a:tcPr marL="80951" marR="80951" marT="40476" marB="40476"/>
                </a:tc>
                <a:extLst>
                  <a:ext uri="{0D108BD9-81ED-4DB2-BD59-A6C34878D82A}">
                    <a16:rowId xmlns:a16="http://schemas.microsoft.com/office/drawing/2014/main" val="1091798273"/>
                  </a:ext>
                </a:extLst>
              </a:tr>
              <a:tr h="3946501">
                <a:tc>
                  <a:txBody>
                    <a:bodyPr/>
                    <a:lstStyle/>
                    <a:p>
                      <a:r>
                        <a:rPr lang="en-IN" sz="2400" dirty="0"/>
                        <a:t>Prokaryotes do not have nucleus and other membrane-bound </a:t>
                      </a:r>
                      <a:r>
                        <a:rPr lang="en-IN" sz="2400" dirty="0" err="1"/>
                        <a:t>organells</a:t>
                      </a:r>
                      <a:r>
                        <a:rPr lang="en-IN" sz="2400" dirty="0"/>
                        <a:t>, like mitochondria, </a:t>
                      </a:r>
                      <a:r>
                        <a:rPr lang="en-IN" sz="2400" dirty="0" err="1"/>
                        <a:t>endoplasimic</a:t>
                      </a:r>
                      <a:r>
                        <a:rPr lang="en-IN" sz="2400" dirty="0"/>
                        <a:t> reticulum, and </a:t>
                      </a:r>
                      <a:r>
                        <a:rPr lang="en-IN" sz="2400" dirty="0" err="1"/>
                        <a:t>golgi</a:t>
                      </a:r>
                      <a:r>
                        <a:rPr lang="en-IN" sz="2400" dirty="0"/>
                        <a:t> bodies. The prokaryotic </a:t>
                      </a:r>
                      <a:r>
                        <a:rPr lang="en-IN" sz="2400" b="1" dirty="0"/>
                        <a:t>DNA is present as a DNA-protein complex called nucleoid</a:t>
                      </a:r>
                      <a:r>
                        <a:rPr lang="en-IN" sz="2400" dirty="0"/>
                        <a:t>. The replication occurs in the </a:t>
                      </a:r>
                      <a:r>
                        <a:rPr lang="en-IN" sz="2400" b="1" dirty="0"/>
                        <a:t>cytoplasm</a:t>
                      </a:r>
                      <a:r>
                        <a:rPr lang="en-IN" sz="2400" dirty="0"/>
                        <a:t> of the cell</a:t>
                      </a:r>
                    </a:p>
                  </a:txBody>
                  <a:tcPr marL="80951" marR="80951" marT="40476" marB="40476"/>
                </a:tc>
                <a:tc>
                  <a:txBody>
                    <a:bodyPr/>
                    <a:lstStyle/>
                    <a:p>
                      <a:r>
                        <a:rPr lang="en-IN" sz="2400" dirty="0"/>
                        <a:t>In eukaryotes, the organisms that </a:t>
                      </a:r>
                      <a:r>
                        <a:rPr lang="en-IN" sz="2400" b="1" dirty="0"/>
                        <a:t>contain</a:t>
                      </a:r>
                      <a:r>
                        <a:rPr lang="en-IN" sz="2400" dirty="0"/>
                        <a:t> a </a:t>
                      </a:r>
                      <a:r>
                        <a:rPr lang="en-IN" sz="2400" b="1" dirty="0"/>
                        <a:t>membrane-bound</a:t>
                      </a:r>
                      <a:r>
                        <a:rPr lang="en-IN" sz="2400" dirty="0"/>
                        <a:t> </a:t>
                      </a:r>
                      <a:r>
                        <a:rPr lang="en-IN" sz="2400" b="1" dirty="0"/>
                        <a:t>nucleus</a:t>
                      </a:r>
                      <a:r>
                        <a:rPr lang="en-IN" sz="2400" dirty="0"/>
                        <a:t>, the DNA is inside the nucleus. Hence, the nucleus is the site for DNA replication in eukaryotes.</a:t>
                      </a:r>
                    </a:p>
                  </a:txBody>
                  <a:tcPr marL="80951" marR="80951" marT="40476" marB="40476"/>
                </a:tc>
                <a:extLst>
                  <a:ext uri="{0D108BD9-81ED-4DB2-BD59-A6C34878D82A}">
                    <a16:rowId xmlns:a16="http://schemas.microsoft.com/office/drawing/2014/main" val="1078222907"/>
                  </a:ext>
                </a:extLst>
              </a:tr>
            </a:tbl>
          </a:graphicData>
        </a:graphic>
      </p:graphicFrame>
    </p:spTree>
    <p:extLst>
      <p:ext uri="{BB962C8B-B14F-4D97-AF65-F5344CB8AC3E}">
        <p14:creationId xmlns:p14="http://schemas.microsoft.com/office/powerpoint/2010/main" val="221153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2B37E8BE-8426-E698-C086-3D73E93938DB}"/>
              </a:ext>
            </a:extLst>
          </p:cNvPr>
          <p:cNvSpPr>
            <a:spLocks noGrp="1"/>
          </p:cNvSpPr>
          <p:nvPr>
            <p:ph type="title"/>
          </p:nvPr>
        </p:nvSpPr>
        <p:spPr>
          <a:xfrm>
            <a:off x="838200" y="643467"/>
            <a:ext cx="2951205" cy="5571066"/>
          </a:xfrm>
        </p:spPr>
        <p:txBody>
          <a:bodyPr>
            <a:normAutofit/>
          </a:bodyPr>
          <a:lstStyle/>
          <a:p>
            <a:r>
              <a:rPr lang="en-IN" dirty="0">
                <a:solidFill>
                  <a:srgbClr val="FFFFFF"/>
                </a:solidFill>
              </a:rPr>
              <a:t>Where Cell Division occur?</a:t>
            </a:r>
          </a:p>
        </p:txBody>
      </p:sp>
      <p:graphicFrame>
        <p:nvGraphicFramePr>
          <p:cNvPr id="4" name="Table 4">
            <a:extLst>
              <a:ext uri="{FF2B5EF4-FFF2-40B4-BE49-F238E27FC236}">
                <a16:creationId xmlns:a16="http://schemas.microsoft.com/office/drawing/2014/main" id="{D638E6FB-0AD0-50C6-5292-A6A7589BDE72}"/>
              </a:ext>
            </a:extLst>
          </p:cNvPr>
          <p:cNvGraphicFramePr>
            <a:graphicFrameLocks noGrp="1"/>
          </p:cNvGraphicFramePr>
          <p:nvPr>
            <p:ph idx="1"/>
            <p:extLst>
              <p:ext uri="{D42A27DB-BD31-4B8C-83A1-F6EECF244321}">
                <p14:modId xmlns:p14="http://schemas.microsoft.com/office/powerpoint/2010/main" val="3143962083"/>
              </p:ext>
            </p:extLst>
          </p:nvPr>
        </p:nvGraphicFramePr>
        <p:xfrm>
          <a:off x="5063320" y="1913206"/>
          <a:ext cx="6436036" cy="3652398"/>
        </p:xfrm>
        <a:graphic>
          <a:graphicData uri="http://schemas.openxmlformats.org/drawingml/2006/table">
            <a:tbl>
              <a:tblPr firstRow="1" bandRow="1">
                <a:noFill/>
                <a:tableStyleId>{5C22544A-7EE6-4342-B048-85BDC9FD1C3A}</a:tableStyleId>
              </a:tblPr>
              <a:tblGrid>
                <a:gridCol w="3211255">
                  <a:extLst>
                    <a:ext uri="{9D8B030D-6E8A-4147-A177-3AD203B41FA5}">
                      <a16:colId xmlns:a16="http://schemas.microsoft.com/office/drawing/2014/main" val="4036610469"/>
                    </a:ext>
                  </a:extLst>
                </a:gridCol>
                <a:gridCol w="3224781">
                  <a:extLst>
                    <a:ext uri="{9D8B030D-6E8A-4147-A177-3AD203B41FA5}">
                      <a16:colId xmlns:a16="http://schemas.microsoft.com/office/drawing/2014/main" val="1824595587"/>
                    </a:ext>
                  </a:extLst>
                </a:gridCol>
              </a:tblGrid>
              <a:tr h="8381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rgbClr val="FFFFFF"/>
                          </a:solidFill>
                        </a:rPr>
                        <a:t>Prokaryotes</a:t>
                      </a:r>
                    </a:p>
                  </a:txBody>
                  <a:tcPr marL="211575" marR="126945" marT="126945" marB="126945">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2400" b="1">
                          <a:solidFill>
                            <a:srgbClr val="FFFFFF"/>
                          </a:solidFill>
                        </a:rPr>
                        <a:t>Eukaryotes</a:t>
                      </a:r>
                    </a:p>
                  </a:txBody>
                  <a:tcPr marL="211575" marR="126945" marT="126945" marB="126945">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4218775628"/>
                  </a:ext>
                </a:extLst>
              </a:tr>
              <a:tr h="2311925">
                <a:tc>
                  <a:txBody>
                    <a:bodyPr/>
                    <a:lstStyle/>
                    <a:p>
                      <a:r>
                        <a:rPr lang="en-IN" sz="2400" dirty="0">
                          <a:solidFill>
                            <a:schemeClr val="tx1">
                              <a:lumMod val="85000"/>
                              <a:lumOff val="15000"/>
                            </a:schemeClr>
                          </a:solidFill>
                        </a:rPr>
                        <a:t>In prokaryotes, DNA replication is the first step of cell division, which is primarily through </a:t>
                      </a:r>
                      <a:r>
                        <a:rPr lang="en-IN" sz="2400" b="1" dirty="0">
                          <a:solidFill>
                            <a:schemeClr val="tx1">
                              <a:lumMod val="85000"/>
                              <a:lumOff val="15000"/>
                            </a:schemeClr>
                          </a:solidFill>
                        </a:rPr>
                        <a:t>binary fission </a:t>
                      </a:r>
                      <a:r>
                        <a:rPr lang="en-IN" sz="2400" dirty="0">
                          <a:solidFill>
                            <a:schemeClr val="tx1">
                              <a:lumMod val="85000"/>
                              <a:lumOff val="15000"/>
                            </a:schemeClr>
                          </a:solidFill>
                        </a:rPr>
                        <a:t>or budding</a:t>
                      </a:r>
                    </a:p>
                  </a:txBody>
                  <a:tcPr marL="211575" marR="126945" marT="126945" marB="126945">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IN" sz="2400" dirty="0">
                          <a:solidFill>
                            <a:schemeClr val="tx1">
                              <a:lumMod val="85000"/>
                              <a:lumOff val="15000"/>
                            </a:schemeClr>
                          </a:solidFill>
                        </a:rPr>
                        <a:t>In eukaryotes, cell division is a comparatively complex process and DNA </a:t>
                      </a:r>
                      <a:r>
                        <a:rPr lang="en-IN" sz="2400" b="1" dirty="0">
                          <a:solidFill>
                            <a:schemeClr val="tx1">
                              <a:lumMod val="85000"/>
                              <a:lumOff val="15000"/>
                            </a:schemeClr>
                          </a:solidFill>
                        </a:rPr>
                        <a:t>replication</a:t>
                      </a:r>
                      <a:r>
                        <a:rPr lang="en-IN" sz="2400" dirty="0">
                          <a:solidFill>
                            <a:schemeClr val="tx1">
                              <a:lumMod val="85000"/>
                              <a:lumOff val="15000"/>
                            </a:schemeClr>
                          </a:solidFill>
                        </a:rPr>
                        <a:t> occurs during the </a:t>
                      </a:r>
                      <a:r>
                        <a:rPr lang="en-IN" sz="2400" b="1" dirty="0">
                          <a:solidFill>
                            <a:schemeClr val="tx1">
                              <a:lumMod val="85000"/>
                              <a:lumOff val="15000"/>
                            </a:schemeClr>
                          </a:solidFill>
                        </a:rPr>
                        <a:t>synthesis</a:t>
                      </a:r>
                      <a:r>
                        <a:rPr lang="en-IN" sz="2400" dirty="0">
                          <a:solidFill>
                            <a:schemeClr val="tx1">
                              <a:lumMod val="85000"/>
                              <a:lumOff val="15000"/>
                            </a:schemeClr>
                          </a:solidFill>
                        </a:rPr>
                        <a:t>(S) phase of the cell cycle</a:t>
                      </a:r>
                    </a:p>
                  </a:txBody>
                  <a:tcPr marL="211575" marR="126945" marT="126945" marB="126945">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4060296570"/>
                  </a:ext>
                </a:extLst>
              </a:tr>
            </a:tbl>
          </a:graphicData>
        </a:graphic>
      </p:graphicFrame>
    </p:spTree>
    <p:extLst>
      <p:ext uri="{BB962C8B-B14F-4D97-AF65-F5344CB8AC3E}">
        <p14:creationId xmlns:p14="http://schemas.microsoft.com/office/powerpoint/2010/main" val="4019436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A00A-70FE-67FE-D2DD-12B095FB8D70}"/>
              </a:ext>
            </a:extLst>
          </p:cNvPr>
          <p:cNvSpPr>
            <a:spLocks noGrp="1"/>
          </p:cNvSpPr>
          <p:nvPr>
            <p:ph type="title"/>
          </p:nvPr>
        </p:nvSpPr>
        <p:spPr/>
        <p:txBody>
          <a:bodyPr/>
          <a:lstStyle/>
          <a:p>
            <a:r>
              <a:rPr lang="en-IN" b="1" dirty="0">
                <a:solidFill>
                  <a:schemeClr val="accent2"/>
                </a:solidFill>
              </a:rPr>
              <a:t>Basic Info</a:t>
            </a:r>
          </a:p>
        </p:txBody>
      </p:sp>
      <p:graphicFrame>
        <p:nvGraphicFramePr>
          <p:cNvPr id="14" name="Content Placeholder 2">
            <a:extLst>
              <a:ext uri="{FF2B5EF4-FFF2-40B4-BE49-F238E27FC236}">
                <a16:creationId xmlns:a16="http://schemas.microsoft.com/office/drawing/2014/main" id="{E4956755-6CDB-5BF4-3721-86BA73F9523A}"/>
              </a:ext>
            </a:extLst>
          </p:cNvPr>
          <p:cNvGraphicFramePr>
            <a:graphicFrameLocks noGrp="1"/>
          </p:cNvGraphicFramePr>
          <p:nvPr>
            <p:ph idx="1"/>
            <p:extLst>
              <p:ext uri="{D42A27DB-BD31-4B8C-83A1-F6EECF244321}">
                <p14:modId xmlns:p14="http://schemas.microsoft.com/office/powerpoint/2010/main" val="3003280595"/>
              </p:ext>
            </p:extLst>
          </p:nvPr>
        </p:nvGraphicFramePr>
        <p:xfrm>
          <a:off x="542779" y="1839693"/>
          <a:ext cx="595649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Diagram&#10;&#10;Description automatically generated">
            <a:extLst>
              <a:ext uri="{FF2B5EF4-FFF2-40B4-BE49-F238E27FC236}">
                <a16:creationId xmlns:a16="http://schemas.microsoft.com/office/drawing/2014/main" id="{2E626DED-5909-39CC-7665-245953F3CD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5648" y="1706116"/>
            <a:ext cx="5348067" cy="2861896"/>
          </a:xfrm>
          <a:prstGeom prst="rect">
            <a:avLst/>
          </a:prstGeom>
        </p:spPr>
      </p:pic>
      <p:sp>
        <p:nvSpPr>
          <p:cNvPr id="6" name="TextBox 5">
            <a:extLst>
              <a:ext uri="{FF2B5EF4-FFF2-40B4-BE49-F238E27FC236}">
                <a16:creationId xmlns:a16="http://schemas.microsoft.com/office/drawing/2014/main" id="{98B9ACD6-3777-89D6-EE42-7E57E5DA9E80}"/>
              </a:ext>
            </a:extLst>
          </p:cNvPr>
          <p:cNvSpPr txBox="1"/>
          <p:nvPr/>
        </p:nvSpPr>
        <p:spPr>
          <a:xfrm>
            <a:off x="6696221" y="5345723"/>
            <a:ext cx="4346917" cy="369332"/>
          </a:xfrm>
          <a:prstGeom prst="rect">
            <a:avLst/>
          </a:prstGeom>
          <a:noFill/>
        </p:spPr>
        <p:txBody>
          <a:bodyPr wrap="square" rtlCol="0">
            <a:spAutoFit/>
          </a:bodyPr>
          <a:lstStyle/>
          <a:p>
            <a:r>
              <a:rPr lang="en-IN" dirty="0"/>
              <a:t>DNA Replication  takes place in S phase </a:t>
            </a:r>
          </a:p>
        </p:txBody>
      </p:sp>
      <p:grpSp>
        <p:nvGrpSpPr>
          <p:cNvPr id="10" name="Group 9">
            <a:extLst>
              <a:ext uri="{FF2B5EF4-FFF2-40B4-BE49-F238E27FC236}">
                <a16:creationId xmlns:a16="http://schemas.microsoft.com/office/drawing/2014/main" id="{8D96504C-A538-F1CB-D32C-2A91A3B0E707}"/>
              </a:ext>
            </a:extLst>
          </p:cNvPr>
          <p:cNvGrpSpPr/>
          <p:nvPr/>
        </p:nvGrpSpPr>
        <p:grpSpPr>
          <a:xfrm>
            <a:off x="7595945" y="4036403"/>
            <a:ext cx="717840" cy="1217160"/>
            <a:chOff x="7595945" y="4036403"/>
            <a:chExt cx="717840" cy="12171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473C85A-6C1B-B03F-A11D-5E7357FF5E1E}"/>
                    </a:ext>
                  </a:extLst>
                </p14:cNvPr>
                <p14:cNvContentPartPr/>
                <p14:nvPr/>
              </p14:nvContentPartPr>
              <p14:xfrm>
                <a:off x="7868825" y="4036403"/>
                <a:ext cx="444960" cy="1190160"/>
              </p14:xfrm>
            </p:contentPart>
          </mc:Choice>
          <mc:Fallback xmlns="">
            <p:pic>
              <p:nvPicPr>
                <p:cNvPr id="7" name="Ink 6">
                  <a:extLst>
                    <a:ext uri="{FF2B5EF4-FFF2-40B4-BE49-F238E27FC236}">
                      <a16:creationId xmlns:a16="http://schemas.microsoft.com/office/drawing/2014/main" id="{D473C85A-6C1B-B03F-A11D-5E7357FF5E1E}"/>
                    </a:ext>
                  </a:extLst>
                </p:cNvPr>
                <p:cNvPicPr/>
                <p:nvPr/>
              </p:nvPicPr>
              <p:blipFill>
                <a:blip r:embed="rId9"/>
                <a:stretch>
                  <a:fillRect/>
                </a:stretch>
              </p:blipFill>
              <p:spPr>
                <a:xfrm>
                  <a:off x="7832825" y="4000403"/>
                  <a:ext cx="516600" cy="126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FE4D8F6-0CC2-132B-AF21-3FD7BF5AE976}"/>
                    </a:ext>
                  </a:extLst>
                </p14:cNvPr>
                <p14:cNvContentPartPr/>
                <p14:nvPr/>
              </p14:nvContentPartPr>
              <p14:xfrm>
                <a:off x="7595945" y="4965563"/>
                <a:ext cx="239040" cy="288000"/>
              </p14:xfrm>
            </p:contentPart>
          </mc:Choice>
          <mc:Fallback xmlns="">
            <p:pic>
              <p:nvPicPr>
                <p:cNvPr id="8" name="Ink 7">
                  <a:extLst>
                    <a:ext uri="{FF2B5EF4-FFF2-40B4-BE49-F238E27FC236}">
                      <a16:creationId xmlns:a16="http://schemas.microsoft.com/office/drawing/2014/main" id="{EFE4D8F6-0CC2-132B-AF21-3FD7BF5AE976}"/>
                    </a:ext>
                  </a:extLst>
                </p:cNvPr>
                <p:cNvPicPr/>
                <p:nvPr/>
              </p:nvPicPr>
              <p:blipFill>
                <a:blip r:embed="rId11"/>
                <a:stretch>
                  <a:fillRect/>
                </a:stretch>
              </p:blipFill>
              <p:spPr>
                <a:xfrm>
                  <a:off x="7559945" y="4929563"/>
                  <a:ext cx="3106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6F989C2-2E4D-2D14-A4E1-32E6FA7F419D}"/>
                    </a:ext>
                  </a:extLst>
                </p14:cNvPr>
                <p14:cNvContentPartPr/>
                <p14:nvPr/>
              </p14:nvContentPartPr>
              <p14:xfrm>
                <a:off x="7914905" y="4936043"/>
                <a:ext cx="258120" cy="221760"/>
              </p14:xfrm>
            </p:contentPart>
          </mc:Choice>
          <mc:Fallback xmlns="">
            <p:pic>
              <p:nvPicPr>
                <p:cNvPr id="9" name="Ink 8">
                  <a:extLst>
                    <a:ext uri="{FF2B5EF4-FFF2-40B4-BE49-F238E27FC236}">
                      <a16:creationId xmlns:a16="http://schemas.microsoft.com/office/drawing/2014/main" id="{46F989C2-2E4D-2D14-A4E1-32E6FA7F419D}"/>
                    </a:ext>
                  </a:extLst>
                </p:cNvPr>
                <p:cNvPicPr/>
                <p:nvPr/>
              </p:nvPicPr>
              <p:blipFill>
                <a:blip r:embed="rId13"/>
                <a:stretch>
                  <a:fillRect/>
                </a:stretch>
              </p:blipFill>
              <p:spPr>
                <a:xfrm>
                  <a:off x="7878905" y="4900043"/>
                  <a:ext cx="329760" cy="293400"/>
                </a:xfrm>
                <a:prstGeom prst="rect">
                  <a:avLst/>
                </a:prstGeom>
              </p:spPr>
            </p:pic>
          </mc:Fallback>
        </mc:AlternateContent>
      </p:grpSp>
    </p:spTree>
    <p:extLst>
      <p:ext uri="{BB962C8B-B14F-4D97-AF65-F5344CB8AC3E}">
        <p14:creationId xmlns:p14="http://schemas.microsoft.com/office/powerpoint/2010/main" val="26826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BE296-26E5-C196-2AEB-B364B4A171C3}"/>
              </a:ext>
            </a:extLst>
          </p:cNvPr>
          <p:cNvSpPr>
            <a:spLocks noGrp="1"/>
          </p:cNvSpPr>
          <p:nvPr>
            <p:ph type="title"/>
          </p:nvPr>
        </p:nvSpPr>
        <p:spPr/>
        <p:txBody>
          <a:bodyPr/>
          <a:lstStyle/>
          <a:p>
            <a:r>
              <a:rPr lang="en-IN" dirty="0"/>
              <a:t>Replication origin single &amp; Multiple sites?</a:t>
            </a:r>
          </a:p>
        </p:txBody>
      </p:sp>
      <p:graphicFrame>
        <p:nvGraphicFramePr>
          <p:cNvPr id="4" name="Table 4">
            <a:extLst>
              <a:ext uri="{FF2B5EF4-FFF2-40B4-BE49-F238E27FC236}">
                <a16:creationId xmlns:a16="http://schemas.microsoft.com/office/drawing/2014/main" id="{1DB1A222-A74E-AEA7-1429-89499B6CF950}"/>
              </a:ext>
            </a:extLst>
          </p:cNvPr>
          <p:cNvGraphicFramePr>
            <a:graphicFrameLocks noGrp="1"/>
          </p:cNvGraphicFramePr>
          <p:nvPr>
            <p:ph idx="1"/>
            <p:extLst>
              <p:ext uri="{D42A27DB-BD31-4B8C-83A1-F6EECF244321}">
                <p14:modId xmlns:p14="http://schemas.microsoft.com/office/powerpoint/2010/main" val="1434250200"/>
              </p:ext>
            </p:extLst>
          </p:nvPr>
        </p:nvGraphicFramePr>
        <p:xfrm>
          <a:off x="838200" y="1825625"/>
          <a:ext cx="10515600" cy="10109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859427500"/>
                    </a:ext>
                  </a:extLst>
                </a:gridCol>
                <a:gridCol w="5257800">
                  <a:extLst>
                    <a:ext uri="{9D8B030D-6E8A-4147-A177-3AD203B41FA5}">
                      <a16:colId xmlns:a16="http://schemas.microsoft.com/office/drawing/2014/main" val="3149224183"/>
                    </a:ext>
                  </a:extLst>
                </a:gridCol>
              </a:tblGrid>
              <a:tr h="370840">
                <a:tc>
                  <a:txBody>
                    <a:bodyPr/>
                    <a:lstStyle/>
                    <a:p>
                      <a:r>
                        <a:rPr lang="en-IN" dirty="0"/>
                        <a:t>Prokaryotes</a:t>
                      </a:r>
                    </a:p>
                  </a:txBody>
                  <a:tcPr/>
                </a:tc>
                <a:tc>
                  <a:txBody>
                    <a:bodyPr/>
                    <a:lstStyle/>
                    <a:p>
                      <a:r>
                        <a:rPr lang="en-IN" dirty="0"/>
                        <a:t>Eukaryotes</a:t>
                      </a:r>
                    </a:p>
                  </a:txBody>
                  <a:tcPr/>
                </a:tc>
                <a:extLst>
                  <a:ext uri="{0D108BD9-81ED-4DB2-BD59-A6C34878D82A}">
                    <a16:rowId xmlns:a16="http://schemas.microsoft.com/office/drawing/2014/main" val="1817564958"/>
                  </a:ext>
                </a:extLst>
              </a:tr>
              <a:tr h="370840">
                <a:tc>
                  <a:txBody>
                    <a:bodyPr/>
                    <a:lstStyle/>
                    <a:p>
                      <a:r>
                        <a:rPr lang="en-IN" dirty="0"/>
                        <a:t>In prokaryotes, a single replication site is present in the </a:t>
                      </a:r>
                      <a:r>
                        <a:rPr lang="en-IN" b="1" dirty="0"/>
                        <a:t>circular DNA molecule</a:t>
                      </a:r>
                    </a:p>
                  </a:txBody>
                  <a:tcPr/>
                </a:tc>
                <a:tc>
                  <a:txBody>
                    <a:bodyPr/>
                    <a:lstStyle/>
                    <a:p>
                      <a:r>
                        <a:rPr lang="en-IN" dirty="0"/>
                        <a:t>In eukaryotes, multiple replication sites are present in a single DNA molecule   </a:t>
                      </a:r>
                    </a:p>
                  </a:txBody>
                  <a:tcPr/>
                </a:tc>
                <a:extLst>
                  <a:ext uri="{0D108BD9-81ED-4DB2-BD59-A6C34878D82A}">
                    <a16:rowId xmlns:a16="http://schemas.microsoft.com/office/drawing/2014/main" val="1303781112"/>
                  </a:ext>
                </a:extLst>
              </a:tr>
            </a:tbl>
          </a:graphicData>
        </a:graphic>
      </p:graphicFrame>
      <p:pic>
        <p:nvPicPr>
          <p:cNvPr id="6" name="Picture 5" descr="A picture containing graphical user interface&#10;&#10;Description automatically generated">
            <a:extLst>
              <a:ext uri="{FF2B5EF4-FFF2-40B4-BE49-F238E27FC236}">
                <a16:creationId xmlns:a16="http://schemas.microsoft.com/office/drawing/2014/main" id="{6F5EC52A-C7C6-EA83-39FD-09C8A3A7F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05" y="3394465"/>
            <a:ext cx="5342021" cy="3102587"/>
          </a:xfrm>
          <a:prstGeom prst="rect">
            <a:avLst/>
          </a:prstGeom>
        </p:spPr>
      </p:pic>
      <p:pic>
        <p:nvPicPr>
          <p:cNvPr id="8" name="Picture 7" descr="Diagram&#10;&#10;Description automatically generated">
            <a:extLst>
              <a:ext uri="{FF2B5EF4-FFF2-40B4-BE49-F238E27FC236}">
                <a16:creationId xmlns:a16="http://schemas.microsoft.com/office/drawing/2014/main" id="{7977084A-AC84-28E7-C784-824734B2B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21" y="3364079"/>
            <a:ext cx="5406189" cy="3209925"/>
          </a:xfrm>
          <a:prstGeom prst="rect">
            <a:avLst/>
          </a:prstGeom>
        </p:spPr>
      </p:pic>
    </p:spTree>
    <p:extLst>
      <p:ext uri="{BB962C8B-B14F-4D97-AF65-F5344CB8AC3E}">
        <p14:creationId xmlns:p14="http://schemas.microsoft.com/office/powerpoint/2010/main" val="3996944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81C2-A739-3B66-6051-67D3A5B06E26}"/>
              </a:ext>
            </a:extLst>
          </p:cNvPr>
          <p:cNvSpPr>
            <a:spLocks noGrp="1"/>
          </p:cNvSpPr>
          <p:nvPr>
            <p:ph type="title"/>
          </p:nvPr>
        </p:nvSpPr>
        <p:spPr>
          <a:xfrm>
            <a:off x="725658" y="351058"/>
            <a:ext cx="10515600" cy="1325563"/>
          </a:xfrm>
        </p:spPr>
        <p:txBody>
          <a:bodyPr/>
          <a:lstStyle/>
          <a:p>
            <a:r>
              <a:rPr lang="en-IN" b="1" dirty="0">
                <a:solidFill>
                  <a:schemeClr val="accent2"/>
                </a:solidFill>
              </a:rPr>
              <a:t>Enzyme &amp; Protein</a:t>
            </a:r>
          </a:p>
        </p:txBody>
      </p:sp>
      <p:sp>
        <p:nvSpPr>
          <p:cNvPr id="3" name="Content Placeholder 2">
            <a:extLst>
              <a:ext uri="{FF2B5EF4-FFF2-40B4-BE49-F238E27FC236}">
                <a16:creationId xmlns:a16="http://schemas.microsoft.com/office/drawing/2014/main" id="{65DF3729-8403-2E16-302C-0F8355E8B72E}"/>
              </a:ext>
            </a:extLst>
          </p:cNvPr>
          <p:cNvSpPr>
            <a:spLocks noGrp="1"/>
          </p:cNvSpPr>
          <p:nvPr>
            <p:ph idx="1"/>
          </p:nvPr>
        </p:nvSpPr>
        <p:spPr>
          <a:xfrm>
            <a:off x="731520" y="1519311"/>
            <a:ext cx="10622280" cy="5073994"/>
          </a:xfrm>
        </p:spPr>
        <p:txBody>
          <a:bodyPr/>
          <a:lstStyle/>
          <a:p>
            <a:pPr marL="0" indent="0">
              <a:buNone/>
            </a:pPr>
            <a:r>
              <a:rPr lang="en-IN" dirty="0"/>
              <a:t>Only Specific Enzyme to Prokaryotes</a:t>
            </a:r>
          </a:p>
          <a:p>
            <a:pPr marL="0" indent="0">
              <a:buNone/>
            </a:pPr>
            <a:endParaRPr lang="en-IN" dirty="0"/>
          </a:p>
          <a:p>
            <a:pPr marL="0" indent="0">
              <a:buNone/>
            </a:pPr>
            <a:endParaRPr lang="en-IN" dirty="0"/>
          </a:p>
          <a:p>
            <a:pPr marL="0" indent="0">
              <a:buNone/>
            </a:pPr>
            <a:r>
              <a:rPr lang="en-IN" dirty="0"/>
              <a:t>Only Specific Enzyme to Prokaryotes</a:t>
            </a:r>
          </a:p>
          <a:p>
            <a:pPr marL="0" indent="0">
              <a:buNone/>
            </a:pPr>
            <a:endParaRPr lang="en-IN" dirty="0"/>
          </a:p>
          <a:p>
            <a:pPr marL="0" indent="0">
              <a:buNone/>
            </a:pPr>
            <a:r>
              <a:rPr lang="en-IN" dirty="0"/>
              <a:t>Only Specific Enzyme to Prokaryotes</a:t>
            </a:r>
          </a:p>
          <a:p>
            <a:pPr marL="0" indent="0">
              <a:buNone/>
            </a:pPr>
            <a:endParaRPr lang="en-IN" dirty="0"/>
          </a:p>
          <a:p>
            <a:pPr marL="0" indent="0">
              <a:buNone/>
            </a:pPr>
            <a:endParaRPr lang="en-IN" dirty="0"/>
          </a:p>
        </p:txBody>
      </p:sp>
      <p:graphicFrame>
        <p:nvGraphicFramePr>
          <p:cNvPr id="4" name="Table 4">
            <a:extLst>
              <a:ext uri="{FF2B5EF4-FFF2-40B4-BE49-F238E27FC236}">
                <a16:creationId xmlns:a16="http://schemas.microsoft.com/office/drawing/2014/main" id="{C87ACC47-BC1A-F6A2-FFDA-5CA05129409F}"/>
              </a:ext>
            </a:extLst>
          </p:cNvPr>
          <p:cNvGraphicFramePr>
            <a:graphicFrameLocks noGrp="1"/>
          </p:cNvGraphicFramePr>
          <p:nvPr>
            <p:extLst>
              <p:ext uri="{D42A27DB-BD31-4B8C-83A1-F6EECF244321}">
                <p14:modId xmlns:p14="http://schemas.microsoft.com/office/powerpoint/2010/main" val="260532985"/>
              </p:ext>
            </p:extLst>
          </p:nvPr>
        </p:nvGraphicFramePr>
        <p:xfrm>
          <a:off x="806631" y="2036353"/>
          <a:ext cx="8128000" cy="1798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56454964"/>
                    </a:ext>
                  </a:extLst>
                </a:gridCol>
                <a:gridCol w="4064000">
                  <a:extLst>
                    <a:ext uri="{9D8B030D-6E8A-4147-A177-3AD203B41FA5}">
                      <a16:colId xmlns:a16="http://schemas.microsoft.com/office/drawing/2014/main" val="1315327915"/>
                    </a:ext>
                  </a:extLst>
                </a:gridCol>
              </a:tblGrid>
              <a:tr h="370840">
                <a:tc>
                  <a:txBody>
                    <a:bodyPr/>
                    <a:lstStyle/>
                    <a:p>
                      <a:r>
                        <a:rPr lang="en-IN" sz="2000" dirty="0"/>
                        <a:t>Enzyme</a:t>
                      </a:r>
                    </a:p>
                  </a:txBody>
                  <a:tcPr/>
                </a:tc>
                <a:tc>
                  <a:txBody>
                    <a:bodyPr/>
                    <a:lstStyle/>
                    <a:p>
                      <a:r>
                        <a:rPr lang="en-IN" sz="2000" dirty="0"/>
                        <a:t>Activity or process</a:t>
                      </a:r>
                    </a:p>
                  </a:txBody>
                  <a:tcPr/>
                </a:tc>
                <a:extLst>
                  <a:ext uri="{0D108BD9-81ED-4DB2-BD59-A6C34878D82A}">
                    <a16:rowId xmlns:a16="http://schemas.microsoft.com/office/drawing/2014/main" val="3860251277"/>
                  </a:ext>
                </a:extLst>
              </a:tr>
              <a:tr h="0">
                <a:tc>
                  <a:txBody>
                    <a:bodyPr/>
                    <a:lstStyle/>
                    <a:p>
                      <a:r>
                        <a:rPr lang="en-IN" sz="2000" dirty="0"/>
                        <a:t>DNA Polymerase I</a:t>
                      </a:r>
                    </a:p>
                  </a:txBody>
                  <a:tcPr/>
                </a:tc>
                <a:tc>
                  <a:txBody>
                    <a:bodyPr/>
                    <a:lstStyle/>
                    <a:p>
                      <a:r>
                        <a:rPr lang="en-IN" sz="2000" dirty="0"/>
                        <a:t>5’ to 3’ polymerase, 3’ to 5’ exonuclease, 5’ to 3’ exonuclease</a:t>
                      </a:r>
                    </a:p>
                  </a:txBody>
                  <a:tcPr/>
                </a:tc>
                <a:extLst>
                  <a:ext uri="{0D108BD9-81ED-4DB2-BD59-A6C34878D82A}">
                    <a16:rowId xmlns:a16="http://schemas.microsoft.com/office/drawing/2014/main" val="731100843"/>
                  </a:ext>
                </a:extLst>
              </a:tr>
              <a:tr h="370840">
                <a:tc>
                  <a:txBody>
                    <a:bodyPr/>
                    <a:lstStyle/>
                    <a:p>
                      <a:r>
                        <a:rPr lang="en-IN" sz="2000" dirty="0"/>
                        <a:t>DNA Polymerase III</a:t>
                      </a:r>
                    </a:p>
                  </a:txBody>
                  <a:tcPr/>
                </a:tc>
                <a:tc>
                  <a:txBody>
                    <a:bodyPr/>
                    <a:lstStyle/>
                    <a:p>
                      <a:r>
                        <a:rPr lang="en-IN" sz="2000" dirty="0"/>
                        <a:t>5’ to 3’ polymerase, 3’ to 5’ exonuclease</a:t>
                      </a:r>
                    </a:p>
                  </a:txBody>
                  <a:tcPr/>
                </a:tc>
                <a:extLst>
                  <a:ext uri="{0D108BD9-81ED-4DB2-BD59-A6C34878D82A}">
                    <a16:rowId xmlns:a16="http://schemas.microsoft.com/office/drawing/2014/main" val="2907525194"/>
                  </a:ext>
                </a:extLst>
              </a:tr>
            </a:tbl>
          </a:graphicData>
        </a:graphic>
      </p:graphicFrame>
      <p:graphicFrame>
        <p:nvGraphicFramePr>
          <p:cNvPr id="5" name="Table 5">
            <a:extLst>
              <a:ext uri="{FF2B5EF4-FFF2-40B4-BE49-F238E27FC236}">
                <a16:creationId xmlns:a16="http://schemas.microsoft.com/office/drawing/2014/main" id="{0C976362-D3E6-EB81-A670-81B37A1D5FE7}"/>
              </a:ext>
            </a:extLst>
          </p:cNvPr>
          <p:cNvGraphicFramePr>
            <a:graphicFrameLocks noGrp="1"/>
          </p:cNvGraphicFramePr>
          <p:nvPr>
            <p:extLst>
              <p:ext uri="{D42A27DB-BD31-4B8C-83A1-F6EECF244321}">
                <p14:modId xmlns:p14="http://schemas.microsoft.com/office/powerpoint/2010/main" val="296901708"/>
              </p:ext>
            </p:extLst>
          </p:nvPr>
        </p:nvGraphicFramePr>
        <p:xfrm>
          <a:off x="828595" y="4697615"/>
          <a:ext cx="8128000" cy="1889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16931317"/>
                    </a:ext>
                  </a:extLst>
                </a:gridCol>
                <a:gridCol w="4064000">
                  <a:extLst>
                    <a:ext uri="{9D8B030D-6E8A-4147-A177-3AD203B41FA5}">
                      <a16:colId xmlns:a16="http://schemas.microsoft.com/office/drawing/2014/main" val="1327802864"/>
                    </a:ext>
                  </a:extLst>
                </a:gridCol>
              </a:tblGrid>
              <a:tr h="370840">
                <a:tc>
                  <a:txBody>
                    <a:bodyPr/>
                    <a:lstStyle/>
                    <a:p>
                      <a:r>
                        <a:rPr lang="en-IN" sz="2000" dirty="0"/>
                        <a:t>Enzyme</a:t>
                      </a:r>
                    </a:p>
                  </a:txBody>
                  <a:tcPr/>
                </a:tc>
                <a:tc>
                  <a:txBody>
                    <a:bodyPr/>
                    <a:lstStyle/>
                    <a:p>
                      <a:r>
                        <a:rPr lang="en-IN" sz="2000" dirty="0"/>
                        <a:t>Activity or process</a:t>
                      </a:r>
                    </a:p>
                  </a:txBody>
                  <a:tcPr/>
                </a:tc>
                <a:extLst>
                  <a:ext uri="{0D108BD9-81ED-4DB2-BD59-A6C34878D82A}">
                    <a16:rowId xmlns:a16="http://schemas.microsoft.com/office/drawing/2014/main" val="3863898686"/>
                  </a:ext>
                </a:extLst>
              </a:tr>
              <a:tr h="370840">
                <a:tc>
                  <a:txBody>
                    <a:bodyPr/>
                    <a:lstStyle/>
                    <a:p>
                      <a:r>
                        <a:rPr lang="en-IN" sz="2000" dirty="0"/>
                        <a:t>DNA Polymerase Alpha</a:t>
                      </a:r>
                    </a:p>
                  </a:txBody>
                  <a:tcPr/>
                </a:tc>
                <a:tc>
                  <a:txBody>
                    <a:bodyPr/>
                    <a:lstStyle/>
                    <a:p>
                      <a:r>
                        <a:rPr lang="en-IN" sz="2000" dirty="0"/>
                        <a:t>5’ to 3’ Polymerase</a:t>
                      </a:r>
                    </a:p>
                  </a:txBody>
                  <a:tcPr/>
                </a:tc>
                <a:extLst>
                  <a:ext uri="{0D108BD9-81ED-4DB2-BD59-A6C34878D82A}">
                    <a16:rowId xmlns:a16="http://schemas.microsoft.com/office/drawing/2014/main" val="3798582813"/>
                  </a:ext>
                </a:extLst>
              </a:tr>
              <a:tr h="370840">
                <a:tc>
                  <a:txBody>
                    <a:bodyPr/>
                    <a:lstStyle/>
                    <a:p>
                      <a:r>
                        <a:rPr lang="en-IN" sz="2000" dirty="0"/>
                        <a:t>DAN Polymerase Delta</a:t>
                      </a:r>
                    </a:p>
                  </a:txBody>
                  <a:tcPr/>
                </a:tc>
                <a:tc>
                  <a:txBody>
                    <a:bodyPr/>
                    <a:lstStyle/>
                    <a:p>
                      <a:r>
                        <a:rPr lang="en-IN" sz="2000" dirty="0"/>
                        <a:t>5’ to 3’ polymerase,  3’ to 5’ exonuclease</a:t>
                      </a:r>
                    </a:p>
                  </a:txBody>
                  <a:tcPr/>
                </a:tc>
                <a:extLst>
                  <a:ext uri="{0D108BD9-81ED-4DB2-BD59-A6C34878D82A}">
                    <a16:rowId xmlns:a16="http://schemas.microsoft.com/office/drawing/2014/main" val="4019230186"/>
                  </a:ext>
                </a:extLst>
              </a:tr>
              <a:tr h="370840">
                <a:tc>
                  <a:txBody>
                    <a:bodyPr/>
                    <a:lstStyle/>
                    <a:p>
                      <a:r>
                        <a:rPr lang="en-IN" sz="2000" dirty="0"/>
                        <a:t>DNA Polymerase Epsilon</a:t>
                      </a:r>
                    </a:p>
                  </a:txBody>
                  <a:tcPr/>
                </a:tc>
                <a:tc>
                  <a:txBody>
                    <a:bodyPr/>
                    <a:lstStyle/>
                    <a:p>
                      <a:r>
                        <a:rPr lang="en-IN" sz="2000" dirty="0"/>
                        <a:t>5’ to 3’ polymerase</a:t>
                      </a:r>
                    </a:p>
                  </a:txBody>
                  <a:tcPr/>
                </a:tc>
                <a:extLst>
                  <a:ext uri="{0D108BD9-81ED-4DB2-BD59-A6C34878D82A}">
                    <a16:rowId xmlns:a16="http://schemas.microsoft.com/office/drawing/2014/main" val="868969043"/>
                  </a:ext>
                </a:extLst>
              </a:tr>
            </a:tbl>
          </a:graphicData>
        </a:graphic>
      </p:graphicFrame>
      <p:sp>
        <p:nvSpPr>
          <p:cNvPr id="6" name="TextBox 5">
            <a:extLst>
              <a:ext uri="{FF2B5EF4-FFF2-40B4-BE49-F238E27FC236}">
                <a16:creationId xmlns:a16="http://schemas.microsoft.com/office/drawing/2014/main" id="{5D5FEA51-B3F9-0885-0991-0CB8F37805A4}"/>
              </a:ext>
            </a:extLst>
          </p:cNvPr>
          <p:cNvSpPr txBox="1"/>
          <p:nvPr/>
        </p:nvSpPr>
        <p:spPr>
          <a:xfrm>
            <a:off x="9609221" y="4331369"/>
            <a:ext cx="2069432" cy="2031325"/>
          </a:xfrm>
          <a:prstGeom prst="rect">
            <a:avLst/>
          </a:prstGeom>
          <a:noFill/>
        </p:spPr>
        <p:txBody>
          <a:bodyPr wrap="square" rtlCol="0">
            <a:spAutoFit/>
          </a:bodyPr>
          <a:lstStyle/>
          <a:p>
            <a:pPr algn="ctr"/>
            <a:r>
              <a:rPr lang="en-IN" dirty="0"/>
              <a:t>Greek Letters</a:t>
            </a:r>
          </a:p>
          <a:p>
            <a:pPr algn="ctr"/>
            <a:r>
              <a:rPr lang="en-IN" dirty="0"/>
              <a:t>------------------</a:t>
            </a:r>
          </a:p>
          <a:p>
            <a:pPr algn="ctr"/>
            <a:r>
              <a:rPr lang="en-IN" dirty="0"/>
              <a:t>Alpha 1</a:t>
            </a:r>
          </a:p>
          <a:p>
            <a:pPr algn="ctr"/>
            <a:r>
              <a:rPr lang="en-IN" dirty="0"/>
              <a:t>Beta  2</a:t>
            </a:r>
          </a:p>
          <a:p>
            <a:pPr algn="ctr"/>
            <a:r>
              <a:rPr lang="en-IN" dirty="0"/>
              <a:t>Gamma 3</a:t>
            </a:r>
          </a:p>
          <a:p>
            <a:pPr algn="ctr"/>
            <a:r>
              <a:rPr lang="en-IN" dirty="0"/>
              <a:t>Delta 4</a:t>
            </a:r>
          </a:p>
          <a:p>
            <a:pPr algn="ctr"/>
            <a:r>
              <a:rPr lang="en-IN" dirty="0"/>
              <a:t>Epsilon 5</a:t>
            </a:r>
          </a:p>
        </p:txBody>
      </p:sp>
    </p:spTree>
    <p:extLst>
      <p:ext uri="{BB962C8B-B14F-4D97-AF65-F5344CB8AC3E}">
        <p14:creationId xmlns:p14="http://schemas.microsoft.com/office/powerpoint/2010/main" val="1461145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EDD41-03C0-8AEF-2DD2-146F081B51E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Steps in Rep’n</a:t>
            </a:r>
          </a:p>
        </p:txBody>
      </p:sp>
      <p:graphicFrame>
        <p:nvGraphicFramePr>
          <p:cNvPr id="5" name="Table 5">
            <a:extLst>
              <a:ext uri="{FF2B5EF4-FFF2-40B4-BE49-F238E27FC236}">
                <a16:creationId xmlns:a16="http://schemas.microsoft.com/office/drawing/2014/main" id="{7851E1AB-6AF3-A11E-F3F8-08F243F1440D}"/>
              </a:ext>
            </a:extLst>
          </p:cNvPr>
          <p:cNvGraphicFramePr>
            <a:graphicFrameLocks noGrp="1"/>
          </p:cNvGraphicFramePr>
          <p:nvPr>
            <p:ph idx="1"/>
            <p:extLst>
              <p:ext uri="{D42A27DB-BD31-4B8C-83A1-F6EECF244321}">
                <p14:modId xmlns:p14="http://schemas.microsoft.com/office/powerpoint/2010/main" val="238703727"/>
              </p:ext>
            </p:extLst>
          </p:nvPr>
        </p:nvGraphicFramePr>
        <p:xfrm>
          <a:off x="3684896" y="354843"/>
          <a:ext cx="7997589" cy="6522430"/>
        </p:xfrm>
        <a:graphic>
          <a:graphicData uri="http://schemas.openxmlformats.org/drawingml/2006/table">
            <a:tbl>
              <a:tblPr firstRow="1" bandRow="1">
                <a:tableStyleId>{9D7B26C5-4107-4FEC-AEDC-1716B250A1EF}</a:tableStyleId>
              </a:tblPr>
              <a:tblGrid>
                <a:gridCol w="2694015">
                  <a:extLst>
                    <a:ext uri="{9D8B030D-6E8A-4147-A177-3AD203B41FA5}">
                      <a16:colId xmlns:a16="http://schemas.microsoft.com/office/drawing/2014/main" val="3539880550"/>
                    </a:ext>
                  </a:extLst>
                </a:gridCol>
                <a:gridCol w="2651787">
                  <a:extLst>
                    <a:ext uri="{9D8B030D-6E8A-4147-A177-3AD203B41FA5}">
                      <a16:colId xmlns:a16="http://schemas.microsoft.com/office/drawing/2014/main" val="4218576602"/>
                    </a:ext>
                  </a:extLst>
                </a:gridCol>
                <a:gridCol w="2651787">
                  <a:extLst>
                    <a:ext uri="{9D8B030D-6E8A-4147-A177-3AD203B41FA5}">
                      <a16:colId xmlns:a16="http://schemas.microsoft.com/office/drawing/2014/main" val="2191438946"/>
                    </a:ext>
                  </a:extLst>
                </a:gridCol>
              </a:tblGrid>
              <a:tr h="366650">
                <a:tc>
                  <a:txBody>
                    <a:bodyPr/>
                    <a:lstStyle/>
                    <a:p>
                      <a:r>
                        <a:rPr lang="en-IN" sz="1800"/>
                        <a:t>Steps in Replication</a:t>
                      </a:r>
                    </a:p>
                  </a:txBody>
                  <a:tcPr marL="62176" marR="62176" marT="31088" marB="31088"/>
                </a:tc>
                <a:tc>
                  <a:txBody>
                    <a:bodyPr/>
                    <a:lstStyle/>
                    <a:p>
                      <a:r>
                        <a:rPr lang="en-IN" sz="1800"/>
                        <a:t>Prokaryotic Cells</a:t>
                      </a:r>
                    </a:p>
                  </a:txBody>
                  <a:tcPr marL="62176" marR="62176" marT="31088" marB="31088"/>
                </a:tc>
                <a:tc>
                  <a:txBody>
                    <a:bodyPr/>
                    <a:lstStyle/>
                    <a:p>
                      <a:r>
                        <a:rPr lang="en-IN" sz="1800"/>
                        <a:t>Eukaryotic Cells</a:t>
                      </a:r>
                    </a:p>
                  </a:txBody>
                  <a:tcPr marL="62176" marR="62176" marT="31088" marB="31088"/>
                </a:tc>
                <a:extLst>
                  <a:ext uri="{0D108BD9-81ED-4DB2-BD59-A6C34878D82A}">
                    <a16:rowId xmlns:a16="http://schemas.microsoft.com/office/drawing/2014/main" val="712293807"/>
                  </a:ext>
                </a:extLst>
              </a:tr>
              <a:tr h="616638">
                <a:tc>
                  <a:txBody>
                    <a:bodyPr/>
                    <a:lstStyle/>
                    <a:p>
                      <a:r>
                        <a:rPr lang="en-IN" sz="1800"/>
                        <a:t>Recognition of origin of replication</a:t>
                      </a:r>
                    </a:p>
                  </a:txBody>
                  <a:tcPr marL="62176" marR="62176" marT="31088" marB="31088"/>
                </a:tc>
                <a:tc>
                  <a:txBody>
                    <a:bodyPr/>
                    <a:lstStyle/>
                    <a:p>
                      <a:r>
                        <a:rPr lang="en-IN" sz="1800" b="1" dirty="0"/>
                        <a:t>DNA A protein</a:t>
                      </a:r>
                    </a:p>
                  </a:txBody>
                  <a:tcPr marL="62176" marR="62176" marT="31088" marB="31088"/>
                </a:tc>
                <a:tc>
                  <a:txBody>
                    <a:bodyPr/>
                    <a:lstStyle/>
                    <a:p>
                      <a:r>
                        <a:rPr lang="en-IN" sz="1800"/>
                        <a:t>Unkown</a:t>
                      </a:r>
                    </a:p>
                  </a:txBody>
                  <a:tcPr marL="62176" marR="62176" marT="31088" marB="31088"/>
                </a:tc>
                <a:extLst>
                  <a:ext uri="{0D108BD9-81ED-4DB2-BD59-A6C34878D82A}">
                    <a16:rowId xmlns:a16="http://schemas.microsoft.com/office/drawing/2014/main" val="352272175"/>
                  </a:ext>
                </a:extLst>
              </a:tr>
              <a:tr h="567529">
                <a:tc>
                  <a:txBody>
                    <a:bodyPr/>
                    <a:lstStyle/>
                    <a:p>
                      <a:r>
                        <a:rPr lang="en-IN" sz="1800"/>
                        <a:t>Unwinding of DNA double helix</a:t>
                      </a:r>
                    </a:p>
                  </a:txBody>
                  <a:tcPr marL="62176" marR="62176" marT="31088" marB="31088"/>
                </a:tc>
                <a:tc>
                  <a:txBody>
                    <a:bodyPr/>
                    <a:lstStyle/>
                    <a:p>
                      <a:r>
                        <a:rPr lang="en-IN" sz="1800" b="1" dirty="0"/>
                        <a:t>Helicase</a:t>
                      </a:r>
                      <a:r>
                        <a:rPr lang="en-IN" sz="1800" dirty="0"/>
                        <a:t>(requires ATP)</a:t>
                      </a:r>
                    </a:p>
                  </a:txBody>
                  <a:tcPr marL="62176" marR="62176" marT="31088" marB="31088"/>
                </a:tc>
                <a:tc>
                  <a:txBody>
                    <a:bodyPr/>
                    <a:lstStyle/>
                    <a:p>
                      <a:r>
                        <a:rPr lang="en-IN" sz="1800"/>
                        <a:t>Helicase(requires ATP)</a:t>
                      </a:r>
                    </a:p>
                  </a:txBody>
                  <a:tcPr marL="62176" marR="62176" marT="31088" marB="31088"/>
                </a:tc>
                <a:extLst>
                  <a:ext uri="{0D108BD9-81ED-4DB2-BD59-A6C34878D82A}">
                    <a16:rowId xmlns:a16="http://schemas.microsoft.com/office/drawing/2014/main" val="2540614226"/>
                  </a:ext>
                </a:extLst>
              </a:tr>
              <a:tr h="616638">
                <a:tc>
                  <a:txBody>
                    <a:bodyPr/>
                    <a:lstStyle/>
                    <a:p>
                      <a:r>
                        <a:rPr lang="en-IN" sz="1800"/>
                        <a:t>Stabalization of unwound template strands</a:t>
                      </a:r>
                    </a:p>
                  </a:txBody>
                  <a:tcPr marL="62176" marR="62176" marT="31088" marB="31088"/>
                </a:tc>
                <a:tc>
                  <a:txBody>
                    <a:bodyPr/>
                    <a:lstStyle/>
                    <a:p>
                      <a:r>
                        <a:rPr lang="en-IN" sz="1800"/>
                        <a:t>Single stranded DNA –Binding Protein (SSB)</a:t>
                      </a:r>
                    </a:p>
                  </a:txBody>
                  <a:tcPr marL="62176" marR="62176" marT="31088" marB="31088"/>
                </a:tc>
                <a:tc>
                  <a:txBody>
                    <a:bodyPr/>
                    <a:lstStyle/>
                    <a:p>
                      <a:r>
                        <a:rPr lang="en-IN" sz="1800"/>
                        <a:t>Single Stranded DNA-binding Protein(SSB)</a:t>
                      </a:r>
                    </a:p>
                  </a:txBody>
                  <a:tcPr marL="62176" marR="62176" marT="31088" marB="31088"/>
                </a:tc>
                <a:extLst>
                  <a:ext uri="{0D108BD9-81ED-4DB2-BD59-A6C34878D82A}">
                    <a16:rowId xmlns:a16="http://schemas.microsoft.com/office/drawing/2014/main" val="535177316"/>
                  </a:ext>
                </a:extLst>
              </a:tr>
              <a:tr h="366650">
                <a:tc>
                  <a:txBody>
                    <a:bodyPr/>
                    <a:lstStyle/>
                    <a:p>
                      <a:r>
                        <a:rPr lang="en-IN" sz="1800"/>
                        <a:t>Synthesis RNA primers</a:t>
                      </a:r>
                    </a:p>
                  </a:txBody>
                  <a:tcPr marL="62176" marR="62176" marT="31088" marB="31088"/>
                </a:tc>
                <a:tc>
                  <a:txBody>
                    <a:bodyPr/>
                    <a:lstStyle/>
                    <a:p>
                      <a:r>
                        <a:rPr lang="en-IN" sz="1800"/>
                        <a:t>Primase</a:t>
                      </a:r>
                    </a:p>
                  </a:txBody>
                  <a:tcPr marL="62176" marR="62176" marT="31088" marB="31088"/>
                </a:tc>
                <a:tc>
                  <a:txBody>
                    <a:bodyPr/>
                    <a:lstStyle/>
                    <a:p>
                      <a:r>
                        <a:rPr lang="en-IN" sz="1800"/>
                        <a:t>Primase</a:t>
                      </a:r>
                    </a:p>
                  </a:txBody>
                  <a:tcPr marL="62176" marR="62176" marT="31088" marB="31088"/>
                </a:tc>
                <a:extLst>
                  <a:ext uri="{0D108BD9-81ED-4DB2-BD59-A6C34878D82A}">
                    <a16:rowId xmlns:a16="http://schemas.microsoft.com/office/drawing/2014/main" val="1945139607"/>
                  </a:ext>
                </a:extLst>
              </a:tr>
              <a:tr h="866628">
                <a:tc>
                  <a:txBody>
                    <a:bodyPr/>
                    <a:lstStyle/>
                    <a:p>
                      <a:r>
                        <a:rPr lang="en-IN" sz="1800" dirty="0"/>
                        <a:t>Synthesis of DNA</a:t>
                      </a:r>
                    </a:p>
                    <a:p>
                      <a:r>
                        <a:rPr lang="en-IN" sz="1800" dirty="0"/>
                        <a:t>Leading Strand</a:t>
                      </a:r>
                    </a:p>
                    <a:p>
                      <a:r>
                        <a:rPr lang="en-IN" sz="1800" dirty="0"/>
                        <a:t>Lagging Strand</a:t>
                      </a:r>
                    </a:p>
                  </a:txBody>
                  <a:tcPr marL="62176" marR="62176" marT="31088" marB="31088"/>
                </a:tc>
                <a:tc>
                  <a:txBody>
                    <a:bodyPr/>
                    <a:lstStyle/>
                    <a:p>
                      <a:endParaRPr lang="en-IN" sz="1800"/>
                    </a:p>
                    <a:p>
                      <a:r>
                        <a:rPr lang="en-IN" sz="1800"/>
                        <a:t>DNA Polymerase III</a:t>
                      </a:r>
                    </a:p>
                    <a:p>
                      <a:r>
                        <a:rPr lang="en-IN" sz="1800"/>
                        <a:t>DNA polymerase III</a:t>
                      </a:r>
                    </a:p>
                  </a:txBody>
                  <a:tcPr marL="62176" marR="62176" marT="31088" marB="31088"/>
                </a:tc>
                <a:tc>
                  <a:txBody>
                    <a:bodyPr/>
                    <a:lstStyle/>
                    <a:p>
                      <a:endParaRPr lang="en-IN" sz="1800" dirty="0"/>
                    </a:p>
                    <a:p>
                      <a:r>
                        <a:rPr lang="en-IN" sz="1800" dirty="0"/>
                        <a:t>DNA polymerase </a:t>
                      </a:r>
                      <a:r>
                        <a:rPr lang="en-IN" sz="1800" b="1" dirty="0"/>
                        <a:t>Delta</a:t>
                      </a:r>
                    </a:p>
                    <a:p>
                      <a:r>
                        <a:rPr lang="en-IN" sz="1800" dirty="0"/>
                        <a:t>DNA polymerase </a:t>
                      </a:r>
                      <a:r>
                        <a:rPr lang="en-IN" sz="1800" b="1" dirty="0"/>
                        <a:t>Alpha</a:t>
                      </a:r>
                    </a:p>
                  </a:txBody>
                  <a:tcPr marL="62176" marR="62176" marT="31088" marB="31088"/>
                </a:tc>
                <a:extLst>
                  <a:ext uri="{0D108BD9-81ED-4DB2-BD59-A6C34878D82A}">
                    <a16:rowId xmlns:a16="http://schemas.microsoft.com/office/drawing/2014/main" val="922987585"/>
                  </a:ext>
                </a:extLst>
              </a:tr>
              <a:tr h="616638">
                <a:tc>
                  <a:txBody>
                    <a:bodyPr/>
                    <a:lstStyle/>
                    <a:p>
                      <a:r>
                        <a:rPr lang="en-IN" sz="1800"/>
                        <a:t>Removal of RNA primers</a:t>
                      </a:r>
                    </a:p>
                  </a:txBody>
                  <a:tcPr marL="62176" marR="62176" marT="31088" marB="31088"/>
                </a:tc>
                <a:tc>
                  <a:txBody>
                    <a:bodyPr/>
                    <a:lstStyle/>
                    <a:p>
                      <a:r>
                        <a:rPr lang="en-IN" sz="1800"/>
                        <a:t>DNA polymerase 1 (5’ -&gt; 3’ exonuclease)</a:t>
                      </a:r>
                    </a:p>
                  </a:txBody>
                  <a:tcPr marL="62176" marR="62176" marT="31088" marB="31088"/>
                </a:tc>
                <a:tc>
                  <a:txBody>
                    <a:bodyPr/>
                    <a:lstStyle/>
                    <a:p>
                      <a:r>
                        <a:rPr lang="en-IN" sz="1800"/>
                        <a:t>Unknown</a:t>
                      </a:r>
                    </a:p>
                  </a:txBody>
                  <a:tcPr marL="62176" marR="62176" marT="31088" marB="31088"/>
                </a:tc>
                <a:extLst>
                  <a:ext uri="{0D108BD9-81ED-4DB2-BD59-A6C34878D82A}">
                    <a16:rowId xmlns:a16="http://schemas.microsoft.com/office/drawing/2014/main" val="3329101710"/>
                  </a:ext>
                </a:extLst>
              </a:tr>
              <a:tr h="567529">
                <a:tc>
                  <a:txBody>
                    <a:bodyPr/>
                    <a:lstStyle/>
                    <a:p>
                      <a:r>
                        <a:rPr lang="en-IN" sz="1800"/>
                        <a:t>Replacement of RNA with DNA</a:t>
                      </a:r>
                    </a:p>
                  </a:txBody>
                  <a:tcPr marL="62176" marR="62176" marT="31088" marB="31088"/>
                </a:tc>
                <a:tc>
                  <a:txBody>
                    <a:bodyPr/>
                    <a:lstStyle/>
                    <a:p>
                      <a:r>
                        <a:rPr lang="en-IN" sz="1800" b="1" dirty="0"/>
                        <a:t>DNA polymerase I</a:t>
                      </a:r>
                    </a:p>
                  </a:txBody>
                  <a:tcPr marL="62176" marR="62176" marT="31088" marB="31088"/>
                </a:tc>
                <a:tc>
                  <a:txBody>
                    <a:bodyPr/>
                    <a:lstStyle/>
                    <a:p>
                      <a:r>
                        <a:rPr lang="en-IN" sz="1800"/>
                        <a:t>Unkown</a:t>
                      </a:r>
                    </a:p>
                  </a:txBody>
                  <a:tcPr marL="62176" marR="62176" marT="31088" marB="31088"/>
                </a:tc>
                <a:extLst>
                  <a:ext uri="{0D108BD9-81ED-4DB2-BD59-A6C34878D82A}">
                    <a16:rowId xmlns:a16="http://schemas.microsoft.com/office/drawing/2014/main" val="2878678160"/>
                  </a:ext>
                </a:extLst>
              </a:tr>
              <a:tr h="567529">
                <a:tc>
                  <a:txBody>
                    <a:bodyPr/>
                    <a:lstStyle/>
                    <a:p>
                      <a:r>
                        <a:rPr lang="en-IN" sz="1800"/>
                        <a:t>Joining of Okazaki fragments</a:t>
                      </a:r>
                    </a:p>
                  </a:txBody>
                  <a:tcPr marL="62176" marR="62176" marT="31088" marB="31088"/>
                </a:tc>
                <a:tc>
                  <a:txBody>
                    <a:bodyPr/>
                    <a:lstStyle/>
                    <a:p>
                      <a:r>
                        <a:rPr lang="en-IN" sz="1800" dirty="0"/>
                        <a:t>DNA ligase(require NAD)</a:t>
                      </a:r>
                    </a:p>
                  </a:txBody>
                  <a:tcPr marL="62176" marR="62176" marT="31088" marB="31088"/>
                </a:tc>
                <a:tc>
                  <a:txBody>
                    <a:bodyPr/>
                    <a:lstStyle/>
                    <a:p>
                      <a:r>
                        <a:rPr lang="en-IN" sz="1800"/>
                        <a:t>DNA ligase(requires ATP)</a:t>
                      </a:r>
                    </a:p>
                  </a:txBody>
                  <a:tcPr marL="62176" marR="62176" marT="31088" marB="31088"/>
                </a:tc>
                <a:extLst>
                  <a:ext uri="{0D108BD9-81ED-4DB2-BD59-A6C34878D82A}">
                    <a16:rowId xmlns:a16="http://schemas.microsoft.com/office/drawing/2014/main" val="1066457561"/>
                  </a:ext>
                </a:extLst>
              </a:tr>
              <a:tr h="866628">
                <a:tc>
                  <a:txBody>
                    <a:bodyPr/>
                    <a:lstStyle/>
                    <a:p>
                      <a:r>
                        <a:rPr lang="en-IN" sz="1800"/>
                        <a:t>Remoival of +ve supercoils ahead of advancing replication forks</a:t>
                      </a:r>
                    </a:p>
                  </a:txBody>
                  <a:tcPr marL="62176" marR="62176" marT="31088" marB="31088"/>
                </a:tc>
                <a:tc>
                  <a:txBody>
                    <a:bodyPr/>
                    <a:lstStyle/>
                    <a:p>
                      <a:r>
                        <a:rPr lang="en-IN" sz="1800" dirty="0"/>
                        <a:t>DNA topoisomerase II</a:t>
                      </a:r>
                    </a:p>
                    <a:p>
                      <a:r>
                        <a:rPr lang="en-IN" sz="1800" dirty="0"/>
                        <a:t>(DNA gyrase)</a:t>
                      </a:r>
                    </a:p>
                  </a:txBody>
                  <a:tcPr marL="62176" marR="62176" marT="31088" marB="31088"/>
                </a:tc>
                <a:tc>
                  <a:txBody>
                    <a:bodyPr/>
                    <a:lstStyle/>
                    <a:p>
                      <a:r>
                        <a:rPr lang="en-IN" sz="1800" dirty="0"/>
                        <a:t>DNA topoisomerase II</a:t>
                      </a:r>
                    </a:p>
                  </a:txBody>
                  <a:tcPr marL="62176" marR="62176" marT="31088" marB="31088"/>
                </a:tc>
                <a:extLst>
                  <a:ext uri="{0D108BD9-81ED-4DB2-BD59-A6C34878D82A}">
                    <a16:rowId xmlns:a16="http://schemas.microsoft.com/office/drawing/2014/main" val="1264224489"/>
                  </a:ext>
                </a:extLst>
              </a:tr>
              <a:tr h="312649">
                <a:tc>
                  <a:txBody>
                    <a:bodyPr/>
                    <a:lstStyle/>
                    <a:p>
                      <a:endParaRPr lang="en-IN" sz="1800"/>
                    </a:p>
                  </a:txBody>
                  <a:tcPr marL="62176" marR="62176" marT="31088" marB="31088"/>
                </a:tc>
                <a:tc>
                  <a:txBody>
                    <a:bodyPr/>
                    <a:lstStyle/>
                    <a:p>
                      <a:endParaRPr lang="en-IN" sz="1800"/>
                    </a:p>
                  </a:txBody>
                  <a:tcPr marL="62176" marR="62176" marT="31088" marB="31088"/>
                </a:tc>
                <a:tc>
                  <a:txBody>
                    <a:bodyPr/>
                    <a:lstStyle/>
                    <a:p>
                      <a:endParaRPr lang="en-IN" sz="1800" dirty="0"/>
                    </a:p>
                  </a:txBody>
                  <a:tcPr marL="62176" marR="62176" marT="31088" marB="31088"/>
                </a:tc>
                <a:extLst>
                  <a:ext uri="{0D108BD9-81ED-4DB2-BD59-A6C34878D82A}">
                    <a16:rowId xmlns:a16="http://schemas.microsoft.com/office/drawing/2014/main" val="1319234403"/>
                  </a:ext>
                </a:extLst>
              </a:tr>
            </a:tbl>
          </a:graphicData>
        </a:graphic>
      </p:graphicFrame>
    </p:spTree>
    <p:extLst>
      <p:ext uri="{BB962C8B-B14F-4D97-AF65-F5344CB8AC3E}">
        <p14:creationId xmlns:p14="http://schemas.microsoft.com/office/powerpoint/2010/main" val="2712827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177B-BC3D-35FF-CDF3-61A513AB4B7C}"/>
              </a:ext>
            </a:extLst>
          </p:cNvPr>
          <p:cNvSpPr>
            <a:spLocks noGrp="1"/>
          </p:cNvSpPr>
          <p:nvPr>
            <p:ph type="title"/>
          </p:nvPr>
        </p:nvSpPr>
        <p:spPr>
          <a:xfrm>
            <a:off x="766010" y="1881104"/>
            <a:ext cx="10515600" cy="1325563"/>
          </a:xfrm>
        </p:spPr>
        <p:txBody>
          <a:bodyPr>
            <a:normAutofit fontScale="90000"/>
          </a:bodyPr>
          <a:lstStyle/>
          <a:p>
            <a:r>
              <a:rPr lang="en-IN"/>
              <a:t>Bubble in replication</a:t>
            </a:r>
            <a:br>
              <a:rPr lang="en-IN"/>
            </a:br>
            <a:br>
              <a:rPr lang="en-IN"/>
            </a:br>
            <a:br>
              <a:rPr lang="en-IN"/>
            </a:br>
            <a:br>
              <a:rPr lang="en-IN"/>
            </a:br>
            <a:br>
              <a:rPr lang="en-IN"/>
            </a:br>
            <a:r>
              <a:rPr lang="en-IN"/>
              <a:t>Replication Fork</a:t>
            </a:r>
            <a:br>
              <a:rPr lang="en-IN"/>
            </a:br>
            <a:endParaRPr lang="en-IN" dirty="0"/>
          </a:p>
        </p:txBody>
      </p:sp>
      <p:graphicFrame>
        <p:nvGraphicFramePr>
          <p:cNvPr id="4" name="Table 4">
            <a:extLst>
              <a:ext uri="{FF2B5EF4-FFF2-40B4-BE49-F238E27FC236}">
                <a16:creationId xmlns:a16="http://schemas.microsoft.com/office/drawing/2014/main" id="{75D36F12-46A3-3CFB-D4A7-9976DFFAB768}"/>
              </a:ext>
            </a:extLst>
          </p:cNvPr>
          <p:cNvGraphicFramePr>
            <a:graphicFrameLocks noGrp="1"/>
          </p:cNvGraphicFramePr>
          <p:nvPr>
            <p:ph idx="1"/>
            <p:extLst>
              <p:ext uri="{D42A27DB-BD31-4B8C-83A1-F6EECF244321}">
                <p14:modId xmlns:p14="http://schemas.microsoft.com/office/powerpoint/2010/main" val="3173383862"/>
              </p:ext>
            </p:extLst>
          </p:nvPr>
        </p:nvGraphicFramePr>
        <p:xfrm>
          <a:off x="766010" y="1753436"/>
          <a:ext cx="10515600" cy="10109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890061652"/>
                    </a:ext>
                  </a:extLst>
                </a:gridCol>
                <a:gridCol w="5257800">
                  <a:extLst>
                    <a:ext uri="{9D8B030D-6E8A-4147-A177-3AD203B41FA5}">
                      <a16:colId xmlns:a16="http://schemas.microsoft.com/office/drawing/2014/main" val="3352430027"/>
                    </a:ext>
                  </a:extLst>
                </a:gridCol>
              </a:tblGrid>
              <a:tr h="370840">
                <a:tc>
                  <a:txBody>
                    <a:bodyPr/>
                    <a:lstStyle/>
                    <a:p>
                      <a:r>
                        <a:rPr lang="en-IN"/>
                        <a:t>Prokaryotic Cell</a:t>
                      </a:r>
                      <a:endParaRPr lang="en-IN" dirty="0"/>
                    </a:p>
                  </a:txBody>
                  <a:tcPr/>
                </a:tc>
                <a:tc>
                  <a:txBody>
                    <a:bodyPr/>
                    <a:lstStyle/>
                    <a:p>
                      <a:r>
                        <a:rPr lang="en-IN"/>
                        <a:t>Eukaryotic Cell</a:t>
                      </a:r>
                      <a:endParaRPr lang="en-IN" dirty="0"/>
                    </a:p>
                  </a:txBody>
                  <a:tcPr/>
                </a:tc>
                <a:extLst>
                  <a:ext uri="{0D108BD9-81ED-4DB2-BD59-A6C34878D82A}">
                    <a16:rowId xmlns:a16="http://schemas.microsoft.com/office/drawing/2014/main" val="3923499295"/>
                  </a:ext>
                </a:extLst>
              </a:tr>
              <a:tr h="370840">
                <a:tc>
                  <a:txBody>
                    <a:bodyPr/>
                    <a:lstStyle/>
                    <a:p>
                      <a:r>
                        <a:rPr lang="en-IN" b="1" dirty="0"/>
                        <a:t>One replication </a:t>
                      </a:r>
                      <a:r>
                        <a:rPr lang="en-IN" dirty="0"/>
                        <a:t>is formed during DNA replication</a:t>
                      </a:r>
                    </a:p>
                  </a:txBody>
                  <a:tcPr/>
                </a:tc>
                <a:tc>
                  <a:txBody>
                    <a:bodyPr/>
                    <a:lstStyle/>
                    <a:p>
                      <a:r>
                        <a:rPr lang="en-IN" b="1" dirty="0"/>
                        <a:t>Numerous replication bubbles </a:t>
                      </a:r>
                      <a:r>
                        <a:rPr lang="en-IN" dirty="0"/>
                        <a:t>are formed in one replicating DNA molecule</a:t>
                      </a:r>
                    </a:p>
                  </a:txBody>
                  <a:tcPr/>
                </a:tc>
                <a:extLst>
                  <a:ext uri="{0D108BD9-81ED-4DB2-BD59-A6C34878D82A}">
                    <a16:rowId xmlns:a16="http://schemas.microsoft.com/office/drawing/2014/main" val="3381354483"/>
                  </a:ext>
                </a:extLst>
              </a:tr>
            </a:tbl>
          </a:graphicData>
        </a:graphic>
      </p:graphicFrame>
      <p:graphicFrame>
        <p:nvGraphicFramePr>
          <p:cNvPr id="5" name="Table 5">
            <a:extLst>
              <a:ext uri="{FF2B5EF4-FFF2-40B4-BE49-F238E27FC236}">
                <a16:creationId xmlns:a16="http://schemas.microsoft.com/office/drawing/2014/main" id="{987CF1BF-DF29-CA81-E117-8DCCB086D94D}"/>
              </a:ext>
            </a:extLst>
          </p:cNvPr>
          <p:cNvGraphicFramePr>
            <a:graphicFrameLocks noGrp="1"/>
          </p:cNvGraphicFramePr>
          <p:nvPr>
            <p:extLst>
              <p:ext uri="{D42A27DB-BD31-4B8C-83A1-F6EECF244321}">
                <p14:modId xmlns:p14="http://schemas.microsoft.com/office/powerpoint/2010/main" val="1082986631"/>
              </p:ext>
            </p:extLst>
          </p:nvPr>
        </p:nvGraphicFramePr>
        <p:xfrm>
          <a:off x="852906" y="4150003"/>
          <a:ext cx="8128000" cy="1280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74814557"/>
                    </a:ext>
                  </a:extLst>
                </a:gridCol>
                <a:gridCol w="4064000">
                  <a:extLst>
                    <a:ext uri="{9D8B030D-6E8A-4147-A177-3AD203B41FA5}">
                      <a16:colId xmlns:a16="http://schemas.microsoft.com/office/drawing/2014/main" val="4257216990"/>
                    </a:ext>
                  </a:extLst>
                </a:gridCol>
              </a:tblGrid>
              <a:tr h="0">
                <a:tc>
                  <a:txBody>
                    <a:bodyPr/>
                    <a:lstStyle/>
                    <a:p>
                      <a:r>
                        <a:rPr lang="en-IN"/>
                        <a:t>Prokaryotic cell</a:t>
                      </a:r>
                      <a:endParaRPr lang="en-IN" dirty="0"/>
                    </a:p>
                  </a:txBody>
                  <a:tcPr/>
                </a:tc>
                <a:tc>
                  <a:txBody>
                    <a:bodyPr/>
                    <a:lstStyle/>
                    <a:p>
                      <a:r>
                        <a:rPr lang="en-IN"/>
                        <a:t>Eukaryotic CellOn</a:t>
                      </a:r>
                      <a:endParaRPr lang="en-IN" dirty="0"/>
                    </a:p>
                  </a:txBody>
                  <a:tcPr/>
                </a:tc>
                <a:extLst>
                  <a:ext uri="{0D108BD9-81ED-4DB2-BD59-A6C34878D82A}">
                    <a16:rowId xmlns:a16="http://schemas.microsoft.com/office/drawing/2014/main" val="3201674628"/>
                  </a:ext>
                </a:extLst>
              </a:tr>
              <a:tr h="370840">
                <a:tc>
                  <a:txBody>
                    <a:bodyPr/>
                    <a:lstStyle/>
                    <a:p>
                      <a:r>
                        <a:rPr lang="en-IN" dirty="0"/>
                        <a:t>Only </a:t>
                      </a:r>
                      <a:r>
                        <a:rPr lang="en-IN" b="1" dirty="0"/>
                        <a:t>two replication fork formed in each replicating </a:t>
                      </a:r>
                      <a:r>
                        <a:rPr lang="en-IN" dirty="0"/>
                        <a:t>prokaryotic chromosome, as DNA replication is bidirectional</a:t>
                      </a:r>
                    </a:p>
                  </a:txBody>
                  <a:tcPr/>
                </a:tc>
                <a:tc>
                  <a:txBody>
                    <a:bodyPr/>
                    <a:lstStyle/>
                    <a:p>
                      <a:r>
                        <a:rPr lang="en-IN" dirty="0"/>
                        <a:t>A </a:t>
                      </a:r>
                      <a:r>
                        <a:rPr lang="en-IN" b="1" dirty="0"/>
                        <a:t>number of replication forks </a:t>
                      </a:r>
                      <a:r>
                        <a:rPr lang="en-IN" dirty="0"/>
                        <a:t>are formed simultaneously in each replicating DNA</a:t>
                      </a:r>
                    </a:p>
                  </a:txBody>
                  <a:tcPr/>
                </a:tc>
                <a:extLst>
                  <a:ext uri="{0D108BD9-81ED-4DB2-BD59-A6C34878D82A}">
                    <a16:rowId xmlns:a16="http://schemas.microsoft.com/office/drawing/2014/main" val="2262207033"/>
                  </a:ext>
                </a:extLst>
              </a:tr>
            </a:tbl>
          </a:graphicData>
        </a:graphic>
      </p:graphicFrame>
    </p:spTree>
    <p:extLst>
      <p:ext uri="{BB962C8B-B14F-4D97-AF65-F5344CB8AC3E}">
        <p14:creationId xmlns:p14="http://schemas.microsoft.com/office/powerpoint/2010/main" val="1391489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A0C4-A757-8EA1-82F2-3EC7E3980F2F}"/>
              </a:ext>
            </a:extLst>
          </p:cNvPr>
          <p:cNvSpPr>
            <a:spLocks noGrp="1"/>
          </p:cNvSpPr>
          <p:nvPr>
            <p:ph type="title"/>
          </p:nvPr>
        </p:nvSpPr>
        <p:spPr/>
        <p:txBody>
          <a:bodyPr/>
          <a:lstStyle/>
          <a:p>
            <a:pPr algn="ctr"/>
            <a:r>
              <a:rPr lang="en-IN" b="1" dirty="0">
                <a:solidFill>
                  <a:schemeClr val="accent2"/>
                </a:solidFill>
                <a:latin typeface="+mn-lt"/>
              </a:rPr>
              <a:t>Okazaki Fragments</a:t>
            </a:r>
            <a:br>
              <a:rPr lang="en-IN" dirty="0"/>
            </a:br>
            <a:endParaRPr lang="en-IN" dirty="0"/>
          </a:p>
        </p:txBody>
      </p:sp>
      <p:sp>
        <p:nvSpPr>
          <p:cNvPr id="3" name="Content Placeholder 2">
            <a:extLst>
              <a:ext uri="{FF2B5EF4-FFF2-40B4-BE49-F238E27FC236}">
                <a16:creationId xmlns:a16="http://schemas.microsoft.com/office/drawing/2014/main" id="{5CE709B7-947E-80F3-93C5-5895978A17DD}"/>
              </a:ext>
            </a:extLst>
          </p:cNvPr>
          <p:cNvSpPr>
            <a:spLocks noGrp="1"/>
          </p:cNvSpPr>
          <p:nvPr>
            <p:ph idx="1"/>
          </p:nvPr>
        </p:nvSpPr>
        <p:spPr>
          <a:xfrm>
            <a:off x="766010" y="1873751"/>
            <a:ext cx="10515600" cy="4351338"/>
          </a:xfrm>
        </p:spPr>
        <p:txBody>
          <a:bodyPr/>
          <a:lstStyle/>
          <a:p>
            <a:endParaRPr lang="en-IN" dirty="0"/>
          </a:p>
          <a:p>
            <a:endParaRPr lang="en-IN" dirty="0"/>
          </a:p>
          <a:p>
            <a:pPr marL="0" indent="0">
              <a:buNone/>
            </a:pPr>
            <a:endParaRPr lang="en-IN" dirty="0"/>
          </a:p>
          <a:p>
            <a:pPr marL="0" indent="0" algn="ctr">
              <a:buNone/>
            </a:pPr>
            <a:r>
              <a:rPr lang="en-IN" sz="4400" b="1" dirty="0">
                <a:solidFill>
                  <a:schemeClr val="accent2"/>
                </a:solidFill>
              </a:rPr>
              <a:t>Termination</a:t>
            </a:r>
          </a:p>
          <a:p>
            <a:endParaRPr lang="en-IN" dirty="0"/>
          </a:p>
        </p:txBody>
      </p:sp>
      <p:graphicFrame>
        <p:nvGraphicFramePr>
          <p:cNvPr id="4" name="Table 4">
            <a:extLst>
              <a:ext uri="{FF2B5EF4-FFF2-40B4-BE49-F238E27FC236}">
                <a16:creationId xmlns:a16="http://schemas.microsoft.com/office/drawing/2014/main" id="{043E5D92-41ED-D444-7E1E-677F2B1C4FBB}"/>
              </a:ext>
            </a:extLst>
          </p:cNvPr>
          <p:cNvGraphicFramePr>
            <a:graphicFrameLocks noGrp="1"/>
          </p:cNvGraphicFramePr>
          <p:nvPr>
            <p:extLst>
              <p:ext uri="{D42A27DB-BD31-4B8C-83A1-F6EECF244321}">
                <p14:modId xmlns:p14="http://schemas.microsoft.com/office/powerpoint/2010/main" val="2232502540"/>
              </p:ext>
            </p:extLst>
          </p:nvPr>
        </p:nvGraphicFramePr>
        <p:xfrm>
          <a:off x="2188590" y="1214936"/>
          <a:ext cx="8128000" cy="1833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8300142"/>
                    </a:ext>
                  </a:extLst>
                </a:gridCol>
                <a:gridCol w="4064000">
                  <a:extLst>
                    <a:ext uri="{9D8B030D-6E8A-4147-A177-3AD203B41FA5}">
                      <a16:colId xmlns:a16="http://schemas.microsoft.com/office/drawing/2014/main" val="186451669"/>
                    </a:ext>
                  </a:extLst>
                </a:gridCol>
              </a:tblGrid>
              <a:tr h="370840">
                <a:tc>
                  <a:txBody>
                    <a:bodyPr/>
                    <a:lstStyle/>
                    <a:p>
                      <a:r>
                        <a:rPr lang="en-IN" dirty="0"/>
                        <a:t>Prokaryotic Cell</a:t>
                      </a:r>
                    </a:p>
                  </a:txBody>
                  <a:tcPr/>
                </a:tc>
                <a:tc>
                  <a:txBody>
                    <a:bodyPr/>
                    <a:lstStyle/>
                    <a:p>
                      <a:r>
                        <a:rPr lang="en-IN" dirty="0"/>
                        <a:t>Eukaryotic Cell</a:t>
                      </a:r>
                    </a:p>
                  </a:txBody>
                  <a:tcPr/>
                </a:tc>
                <a:extLst>
                  <a:ext uri="{0D108BD9-81ED-4DB2-BD59-A6C34878D82A}">
                    <a16:rowId xmlns:a16="http://schemas.microsoft.com/office/drawing/2014/main" val="1063071669"/>
                  </a:ext>
                </a:extLst>
              </a:tr>
              <a:tr h="370840">
                <a:tc>
                  <a:txBody>
                    <a:bodyPr/>
                    <a:lstStyle/>
                    <a:p>
                      <a:r>
                        <a:rPr lang="en-IN" dirty="0"/>
                        <a:t>Prokaryotic Okazaki fragments are longer, with the typical length observed</a:t>
                      </a:r>
                    </a:p>
                    <a:p>
                      <a:r>
                        <a:rPr lang="en-IN" dirty="0"/>
                        <a:t>In Escherichia Coli(E. Coli) being about </a:t>
                      </a:r>
                      <a:r>
                        <a:rPr lang="en-IN" b="1" dirty="0"/>
                        <a:t>1000 to 2000 nucleotides</a:t>
                      </a:r>
                    </a:p>
                  </a:txBody>
                  <a:tcPr/>
                </a:tc>
                <a:tc>
                  <a:txBody>
                    <a:bodyPr/>
                    <a:lstStyle/>
                    <a:p>
                      <a:r>
                        <a:rPr lang="en-IN" dirty="0"/>
                        <a:t>The length of eukaryotic Okazaki ranges between </a:t>
                      </a:r>
                      <a:r>
                        <a:rPr lang="en-IN" b="1" dirty="0"/>
                        <a:t>100 and 200 nucleotides. </a:t>
                      </a:r>
                      <a:r>
                        <a:rPr lang="en-IN" dirty="0"/>
                        <a:t>Although comparatively shorter, they are produced at </a:t>
                      </a:r>
                      <a:r>
                        <a:rPr lang="en-IN" b="1" dirty="0"/>
                        <a:t>a rate slower </a:t>
                      </a:r>
                      <a:r>
                        <a:rPr lang="en-IN" dirty="0"/>
                        <a:t>than observed in prokaryotes</a:t>
                      </a:r>
                    </a:p>
                  </a:txBody>
                  <a:tcPr/>
                </a:tc>
                <a:extLst>
                  <a:ext uri="{0D108BD9-81ED-4DB2-BD59-A6C34878D82A}">
                    <a16:rowId xmlns:a16="http://schemas.microsoft.com/office/drawing/2014/main" val="677998321"/>
                  </a:ext>
                </a:extLst>
              </a:tr>
            </a:tbl>
          </a:graphicData>
        </a:graphic>
      </p:graphicFrame>
      <p:graphicFrame>
        <p:nvGraphicFramePr>
          <p:cNvPr id="5" name="Table 5">
            <a:extLst>
              <a:ext uri="{FF2B5EF4-FFF2-40B4-BE49-F238E27FC236}">
                <a16:creationId xmlns:a16="http://schemas.microsoft.com/office/drawing/2014/main" id="{1D2A082C-E50D-0756-874D-42A3FBA367CC}"/>
              </a:ext>
            </a:extLst>
          </p:cNvPr>
          <p:cNvGraphicFramePr>
            <a:graphicFrameLocks noGrp="1"/>
          </p:cNvGraphicFramePr>
          <p:nvPr>
            <p:extLst>
              <p:ext uri="{D42A27DB-BD31-4B8C-83A1-F6EECF244321}">
                <p14:modId xmlns:p14="http://schemas.microsoft.com/office/powerpoint/2010/main" val="2387223117"/>
              </p:ext>
            </p:extLst>
          </p:nvPr>
        </p:nvGraphicFramePr>
        <p:xfrm>
          <a:off x="2216603" y="4163316"/>
          <a:ext cx="8128000" cy="1828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12706007"/>
                    </a:ext>
                  </a:extLst>
                </a:gridCol>
                <a:gridCol w="4064000">
                  <a:extLst>
                    <a:ext uri="{9D8B030D-6E8A-4147-A177-3AD203B41FA5}">
                      <a16:colId xmlns:a16="http://schemas.microsoft.com/office/drawing/2014/main" val="836267592"/>
                    </a:ext>
                  </a:extLst>
                </a:gridCol>
              </a:tblGrid>
              <a:tr h="0">
                <a:tc>
                  <a:txBody>
                    <a:bodyPr/>
                    <a:lstStyle/>
                    <a:p>
                      <a:r>
                        <a:rPr lang="en-IN" dirty="0"/>
                        <a:t>Prokaryotic cell</a:t>
                      </a:r>
                    </a:p>
                  </a:txBody>
                  <a:tcPr/>
                </a:tc>
                <a:tc>
                  <a:txBody>
                    <a:bodyPr/>
                    <a:lstStyle/>
                    <a:p>
                      <a:r>
                        <a:rPr lang="en-IN" dirty="0"/>
                        <a:t>Eukaryotic cell</a:t>
                      </a:r>
                    </a:p>
                  </a:txBody>
                  <a:tcPr/>
                </a:tc>
                <a:extLst>
                  <a:ext uri="{0D108BD9-81ED-4DB2-BD59-A6C34878D82A}">
                    <a16:rowId xmlns:a16="http://schemas.microsoft.com/office/drawing/2014/main" val="2260773339"/>
                  </a:ext>
                </a:extLst>
              </a:tr>
              <a:tr h="0">
                <a:tc>
                  <a:txBody>
                    <a:bodyPr/>
                    <a:lstStyle/>
                    <a:p>
                      <a:r>
                        <a:rPr lang="en-IN" dirty="0"/>
                        <a:t>In prokaryotic, a single termination site is a present midway between the circular chromosome</a:t>
                      </a:r>
                      <a:r>
                        <a:rPr lang="en-IN" b="1" dirty="0"/>
                        <a:t>. The two replication forks meet at the site, thus, halting the replication process</a:t>
                      </a:r>
                    </a:p>
                  </a:txBody>
                  <a:tcPr/>
                </a:tc>
                <a:tc>
                  <a:txBody>
                    <a:bodyPr/>
                    <a:lstStyle/>
                    <a:p>
                      <a:r>
                        <a:rPr lang="en-IN" dirty="0"/>
                        <a:t>In eukaryotes, the linear DNA molecules have </a:t>
                      </a:r>
                      <a:r>
                        <a:rPr lang="en-IN" b="1" dirty="0"/>
                        <a:t>several termination sites </a:t>
                      </a:r>
                      <a:r>
                        <a:rPr lang="en-IN" dirty="0"/>
                        <a:t>along the chromosome, corresponding to each </a:t>
                      </a:r>
                      <a:r>
                        <a:rPr lang="en-IN" b="1" dirty="0"/>
                        <a:t>origin of replication</a:t>
                      </a:r>
                    </a:p>
                  </a:txBody>
                  <a:tcPr/>
                </a:tc>
                <a:extLst>
                  <a:ext uri="{0D108BD9-81ED-4DB2-BD59-A6C34878D82A}">
                    <a16:rowId xmlns:a16="http://schemas.microsoft.com/office/drawing/2014/main" val="2451266210"/>
                  </a:ext>
                </a:extLst>
              </a:tr>
            </a:tbl>
          </a:graphicData>
        </a:graphic>
      </p:graphicFrame>
    </p:spTree>
    <p:extLst>
      <p:ext uri="{BB962C8B-B14F-4D97-AF65-F5344CB8AC3E}">
        <p14:creationId xmlns:p14="http://schemas.microsoft.com/office/powerpoint/2010/main" val="2864885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3D3B43-18AC-7F7A-DA9D-BEFEF1CA035A}"/>
              </a:ext>
            </a:extLst>
          </p:cNvPr>
          <p:cNvSpPr>
            <a:spLocks noGrp="1"/>
          </p:cNvSpPr>
          <p:nvPr>
            <p:ph type="title"/>
          </p:nvPr>
        </p:nvSpPr>
        <p:spPr>
          <a:xfrm>
            <a:off x="1057025" y="922644"/>
            <a:ext cx="5040285" cy="1169585"/>
          </a:xfrm>
        </p:spPr>
        <p:txBody>
          <a:bodyPr anchor="b">
            <a:normAutofit/>
          </a:bodyPr>
          <a:lstStyle/>
          <a:p>
            <a:r>
              <a:rPr lang="en-IN" sz="3700" b="1" dirty="0"/>
              <a:t>Rolling circular Model of DNA Replication</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410E21-7B3A-EF5A-ACAC-BCB6A81144EA}"/>
              </a:ext>
            </a:extLst>
          </p:cNvPr>
          <p:cNvSpPr>
            <a:spLocks noGrp="1"/>
          </p:cNvSpPr>
          <p:nvPr>
            <p:ph idx="1"/>
          </p:nvPr>
        </p:nvSpPr>
        <p:spPr>
          <a:xfrm>
            <a:off x="1055715" y="2508105"/>
            <a:ext cx="5040285" cy="3632493"/>
          </a:xfrm>
        </p:spPr>
        <p:txBody>
          <a:bodyPr anchor="ctr">
            <a:normAutofit/>
          </a:bodyPr>
          <a:lstStyle/>
          <a:p>
            <a:r>
              <a:rPr lang="en-IN" sz="2000" b="1" dirty="0"/>
              <a:t>Gilbert</a:t>
            </a:r>
            <a:r>
              <a:rPr lang="en-IN" sz="2000" dirty="0"/>
              <a:t> and </a:t>
            </a:r>
            <a:r>
              <a:rPr lang="en-IN" sz="2000" b="1" dirty="0"/>
              <a:t>Dressier</a:t>
            </a:r>
            <a:r>
              <a:rPr lang="en-IN" sz="2000" dirty="0"/>
              <a:t>(1969) described the </a:t>
            </a:r>
            <a:r>
              <a:rPr lang="en-IN" sz="2000" b="1" dirty="0"/>
              <a:t>rolling circle </a:t>
            </a:r>
            <a:r>
              <a:rPr lang="en-IN" sz="2000" dirty="0"/>
              <a:t>model to explain reactivation in ssDNA viruses</a:t>
            </a:r>
          </a:p>
        </p:txBody>
      </p:sp>
      <p:pic>
        <p:nvPicPr>
          <p:cNvPr id="7" name="Picture 6">
            <a:extLst>
              <a:ext uri="{FF2B5EF4-FFF2-40B4-BE49-F238E27FC236}">
                <a16:creationId xmlns:a16="http://schemas.microsoft.com/office/drawing/2014/main" id="{FF207645-BA90-9C1A-9EFE-85E24F43A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2400" y="774285"/>
            <a:ext cx="1717653" cy="2581173"/>
          </a:xfrm>
          <a:prstGeom prst="rect">
            <a:avLst/>
          </a:prstGeom>
        </p:spPr>
      </p:pic>
      <p:pic>
        <p:nvPicPr>
          <p:cNvPr id="5" name="Picture 4" descr="Shape&#10;&#10;Description automatically generated">
            <a:extLst>
              <a:ext uri="{FF2B5EF4-FFF2-40B4-BE49-F238E27FC236}">
                <a16:creationId xmlns:a16="http://schemas.microsoft.com/office/drawing/2014/main" id="{92856CAE-D6F2-27B2-0055-10ED418F9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648" y="3575074"/>
            <a:ext cx="4015158" cy="2581173"/>
          </a:xfrm>
          <a:prstGeom prst="rect">
            <a:avLst/>
          </a:prstGeom>
        </p:spPr>
      </p:pic>
      <p:grpSp>
        <p:nvGrpSpPr>
          <p:cNvPr id="8" name="Group 7">
            <a:extLst>
              <a:ext uri="{FF2B5EF4-FFF2-40B4-BE49-F238E27FC236}">
                <a16:creationId xmlns:a16="http://schemas.microsoft.com/office/drawing/2014/main" id="{587D4804-85B7-9679-2ADC-AEF43CF33840}"/>
              </a:ext>
            </a:extLst>
          </p:cNvPr>
          <p:cNvGrpSpPr/>
          <p:nvPr/>
        </p:nvGrpSpPr>
        <p:grpSpPr>
          <a:xfrm>
            <a:off x="1729025" y="2461403"/>
            <a:ext cx="6223320" cy="1420920"/>
            <a:chOff x="1729025" y="2461403"/>
            <a:chExt cx="6223320" cy="1420920"/>
          </a:xfrm>
        </p:grpSpPr>
        <mc:AlternateContent xmlns:mc="http://schemas.openxmlformats.org/markup-compatibility/2006">
          <mc:Choice xmlns:p14="http://schemas.microsoft.com/office/powerpoint/2010/main" xmlns:aink="http://schemas.microsoft.com/office/drawing/2016/ink" Requires="p14 aink">
            <p:contentPart p14:bwMode="auto" r:id="rId4">
              <p14:nvContentPartPr>
                <p14:cNvPr id="4" name="Ink 3">
                  <a:extLst>
                    <a:ext uri="{FF2B5EF4-FFF2-40B4-BE49-F238E27FC236}">
                      <a16:creationId xmlns:a16="http://schemas.microsoft.com/office/drawing/2014/main" id="{9B830302-7CAF-EDAE-90F0-E1848FC408AC}"/>
                    </a:ext>
                  </a:extLst>
                </p14:cNvPr>
                <p14:cNvContentPartPr/>
                <p14:nvPr/>
              </p14:nvContentPartPr>
              <p14:xfrm>
                <a:off x="1729025" y="2740403"/>
                <a:ext cx="6077160" cy="1141920"/>
              </p14:xfrm>
            </p:contentPart>
          </mc:Choice>
          <mc:Fallback>
            <p:pic>
              <p:nvPicPr>
                <p:cNvPr id="4" name="Ink 3">
                  <a:extLst>
                    <a:ext uri="{FF2B5EF4-FFF2-40B4-BE49-F238E27FC236}">
                      <a16:creationId xmlns:a16="http://schemas.microsoft.com/office/drawing/2014/main" id="{9B830302-7CAF-EDAE-90F0-E1848FC408AC}"/>
                    </a:ext>
                  </a:extLst>
                </p:cNvPr>
                <p:cNvPicPr/>
                <p:nvPr/>
              </p:nvPicPr>
              <p:blipFill>
                <a:blip r:embed="rId5"/>
                <a:stretch>
                  <a:fillRect/>
                </a:stretch>
              </p:blipFill>
              <p:spPr>
                <a:xfrm>
                  <a:off x="1711385" y="2632763"/>
                  <a:ext cx="6112800" cy="135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6" name="Ink 5">
                  <a:extLst>
                    <a:ext uri="{FF2B5EF4-FFF2-40B4-BE49-F238E27FC236}">
                      <a16:creationId xmlns:a16="http://schemas.microsoft.com/office/drawing/2014/main" id="{D4D04F4C-0D6A-E710-DF8C-A7B01C16DA4E}"/>
                    </a:ext>
                  </a:extLst>
                </p14:cNvPr>
                <p14:cNvContentPartPr/>
                <p14:nvPr/>
              </p14:nvContentPartPr>
              <p14:xfrm>
                <a:off x="7694945" y="2461403"/>
                <a:ext cx="257400" cy="588960"/>
              </p14:xfrm>
            </p:contentPart>
          </mc:Choice>
          <mc:Fallback>
            <p:pic>
              <p:nvPicPr>
                <p:cNvPr id="6" name="Ink 5">
                  <a:extLst>
                    <a:ext uri="{FF2B5EF4-FFF2-40B4-BE49-F238E27FC236}">
                      <a16:creationId xmlns:a16="http://schemas.microsoft.com/office/drawing/2014/main" id="{D4D04F4C-0D6A-E710-DF8C-A7B01C16DA4E}"/>
                    </a:ext>
                  </a:extLst>
                </p:cNvPr>
                <p:cNvPicPr/>
                <p:nvPr/>
              </p:nvPicPr>
              <p:blipFill>
                <a:blip r:embed="rId7"/>
                <a:stretch>
                  <a:fillRect/>
                </a:stretch>
              </p:blipFill>
              <p:spPr>
                <a:xfrm>
                  <a:off x="7676945" y="2353403"/>
                  <a:ext cx="293040" cy="804600"/>
                </a:xfrm>
                <a:prstGeom prst="rect">
                  <a:avLst/>
                </a:prstGeom>
              </p:spPr>
            </p:pic>
          </mc:Fallback>
        </mc:AlternateContent>
      </p:grpSp>
    </p:spTree>
    <p:extLst>
      <p:ext uri="{BB962C8B-B14F-4D97-AF65-F5344CB8AC3E}">
        <p14:creationId xmlns:p14="http://schemas.microsoft.com/office/powerpoint/2010/main" val="3854432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CA02B-C456-7E4B-1716-1F532CCA4F41}"/>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Rolling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E677B3F-B4C6-BFF9-4E02-2B73C7CF94D8}"/>
              </a:ext>
            </a:extLst>
          </p:cNvPr>
          <p:cNvSpPr>
            <a:spLocks noGrp="1"/>
          </p:cNvSpPr>
          <p:nvPr>
            <p:ph idx="1"/>
          </p:nvPr>
        </p:nvSpPr>
        <p:spPr>
          <a:xfrm>
            <a:off x="4447308" y="591344"/>
            <a:ext cx="6906491" cy="5585619"/>
          </a:xfrm>
        </p:spPr>
        <p:txBody>
          <a:bodyPr anchor="ctr">
            <a:normAutofit/>
          </a:bodyPr>
          <a:lstStyle/>
          <a:p>
            <a:r>
              <a:rPr lang="en-IN" sz="2600" b="1" dirty="0"/>
              <a:t>Rolling Circle Replication </a:t>
            </a:r>
            <a:r>
              <a:rPr lang="en-IN" sz="2600" dirty="0"/>
              <a:t>describes a process of Unidirectional Nucleic Acid Replication that can rapidly synthesize multiple copies of circular molecules of </a:t>
            </a:r>
            <a:r>
              <a:rPr lang="en-IN" sz="2600" b="1" dirty="0"/>
              <a:t>DNA</a:t>
            </a:r>
            <a:r>
              <a:rPr lang="en-IN" sz="2600" dirty="0"/>
              <a:t> or </a:t>
            </a:r>
            <a:r>
              <a:rPr lang="en-IN" sz="2600" b="1" dirty="0"/>
              <a:t>RNA</a:t>
            </a:r>
            <a:r>
              <a:rPr lang="en-IN" sz="2600" dirty="0"/>
              <a:t>, such as </a:t>
            </a:r>
            <a:r>
              <a:rPr lang="en-IN" sz="2600" b="1" dirty="0"/>
              <a:t>plasmids</a:t>
            </a:r>
            <a:r>
              <a:rPr lang="en-IN" sz="2600" dirty="0"/>
              <a:t>, the </a:t>
            </a:r>
            <a:r>
              <a:rPr lang="en-IN" sz="2600" b="1" dirty="0"/>
              <a:t>genomes</a:t>
            </a:r>
            <a:r>
              <a:rPr lang="en-IN" sz="2600" dirty="0"/>
              <a:t> of </a:t>
            </a:r>
            <a:r>
              <a:rPr lang="en-IN" sz="2600" b="1" dirty="0"/>
              <a:t>bacteriophages</a:t>
            </a:r>
            <a:r>
              <a:rPr lang="en-IN" sz="2600" dirty="0"/>
              <a:t> and the </a:t>
            </a:r>
            <a:r>
              <a:rPr lang="en-IN" sz="2600" b="1" dirty="0"/>
              <a:t>circular</a:t>
            </a:r>
            <a:r>
              <a:rPr lang="en-IN" sz="2600" dirty="0"/>
              <a:t> RNA genome of </a:t>
            </a:r>
            <a:r>
              <a:rPr lang="en-IN" sz="2600" b="1" dirty="0"/>
              <a:t>viroid's</a:t>
            </a:r>
          </a:p>
          <a:p>
            <a:endParaRPr lang="en-IN" sz="2600" dirty="0"/>
          </a:p>
          <a:p>
            <a:r>
              <a:rPr lang="en-IN" sz="2600" dirty="0"/>
              <a:t>Some Eukaryotic Viruses also replicate their DNA via the rolling circle mechanism. Usually under the name </a:t>
            </a:r>
            <a:r>
              <a:rPr lang="en-IN" sz="2600" b="1" dirty="0"/>
              <a:t>Rolling Circle Amplification</a:t>
            </a:r>
            <a:r>
              <a:rPr lang="en-IN" sz="2600" dirty="0"/>
              <a:t>,</a:t>
            </a:r>
          </a:p>
          <a:p>
            <a:pPr marL="0" indent="0">
              <a:buNone/>
            </a:pPr>
            <a:r>
              <a:rPr lang="en-IN" sz="2600" dirty="0"/>
              <a:t>The mechanism used in the Lab of Molecular Biology and Nanotechnology</a:t>
            </a:r>
          </a:p>
        </p:txBody>
      </p:sp>
    </p:spTree>
    <p:extLst>
      <p:ext uri="{BB962C8B-B14F-4D97-AF65-F5344CB8AC3E}">
        <p14:creationId xmlns:p14="http://schemas.microsoft.com/office/powerpoint/2010/main" val="2060941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1CC-083F-AD88-50F9-49955A77E9CA}"/>
              </a:ext>
            </a:extLst>
          </p:cNvPr>
          <p:cNvSpPr>
            <a:spLocks noGrp="1"/>
          </p:cNvSpPr>
          <p:nvPr>
            <p:ph type="title"/>
          </p:nvPr>
        </p:nvSpPr>
        <p:spPr>
          <a:xfrm>
            <a:off x="0" y="0"/>
            <a:ext cx="10515600" cy="1325563"/>
          </a:xfrm>
        </p:spPr>
        <p:txBody>
          <a:bodyPr/>
          <a:lstStyle/>
          <a:p>
            <a:r>
              <a:rPr lang="en-IN" b="1" dirty="0">
                <a:solidFill>
                  <a:schemeClr val="accent2"/>
                </a:solidFill>
              </a:rPr>
              <a:t>Rolling Circle has 5 steps:</a:t>
            </a:r>
          </a:p>
        </p:txBody>
      </p:sp>
      <p:sp>
        <p:nvSpPr>
          <p:cNvPr id="3" name="Content Placeholder 2">
            <a:extLst>
              <a:ext uri="{FF2B5EF4-FFF2-40B4-BE49-F238E27FC236}">
                <a16:creationId xmlns:a16="http://schemas.microsoft.com/office/drawing/2014/main" id="{D5BFFC41-9E7A-AD23-7054-A0EEF32CF85C}"/>
              </a:ext>
            </a:extLst>
          </p:cNvPr>
          <p:cNvSpPr>
            <a:spLocks noGrp="1"/>
          </p:cNvSpPr>
          <p:nvPr>
            <p:ph idx="1"/>
          </p:nvPr>
        </p:nvSpPr>
        <p:spPr>
          <a:xfrm>
            <a:off x="0" y="1074998"/>
            <a:ext cx="10522424" cy="4351338"/>
          </a:xfrm>
        </p:spPr>
        <p:txBody>
          <a:bodyPr>
            <a:normAutofit/>
          </a:bodyPr>
          <a:lstStyle/>
          <a:p>
            <a:r>
              <a:rPr lang="en-IN" dirty="0"/>
              <a:t>DNA will be </a:t>
            </a:r>
            <a:r>
              <a:rPr lang="en-IN" b="1" dirty="0"/>
              <a:t>nicked</a:t>
            </a:r>
            <a:r>
              <a:rPr lang="en-IN" dirty="0"/>
              <a:t>(Cut slightly)</a:t>
            </a:r>
          </a:p>
          <a:p>
            <a:r>
              <a:rPr lang="en-IN" dirty="0"/>
              <a:t>The 3’ end is elongated using “unnicked” DNA as the leading strand(template), 5’ end is displaced</a:t>
            </a:r>
          </a:p>
          <a:p>
            <a:r>
              <a:rPr lang="en-IN" dirty="0"/>
              <a:t>Displaced DNA is a lagging Strand and is made double-stranded via a series of Okazaki fragments</a:t>
            </a:r>
          </a:p>
          <a:p>
            <a:r>
              <a:rPr lang="en-IN" dirty="0"/>
              <a:t>Replication of both “unnicked” ad displaced DNA completes</a:t>
            </a:r>
          </a:p>
          <a:p>
            <a:r>
              <a:rPr lang="en-IN" dirty="0"/>
              <a:t>Displaced DNA circularizes</a:t>
            </a:r>
          </a:p>
        </p:txBody>
      </p:sp>
      <p:pic>
        <p:nvPicPr>
          <p:cNvPr id="5" name="Picture 4" descr="Diagram&#10;&#10;Description automatically generated">
            <a:extLst>
              <a:ext uri="{FF2B5EF4-FFF2-40B4-BE49-F238E27FC236}">
                <a16:creationId xmlns:a16="http://schemas.microsoft.com/office/drawing/2014/main" id="{A65BDF4B-EAFD-AE99-D359-4795894FB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803" y="4070521"/>
            <a:ext cx="6815203" cy="2596030"/>
          </a:xfrm>
          <a:prstGeom prst="rect">
            <a:avLst/>
          </a:prstGeom>
        </p:spPr>
      </p:pic>
    </p:spTree>
    <p:extLst>
      <p:ext uri="{BB962C8B-B14F-4D97-AF65-F5344CB8AC3E}">
        <p14:creationId xmlns:p14="http://schemas.microsoft.com/office/powerpoint/2010/main" val="3127779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842FB-0169-9CD8-2C4C-E12E9072DA1A}"/>
              </a:ext>
            </a:extLst>
          </p:cNvPr>
          <p:cNvSpPr>
            <a:spLocks noGrp="1"/>
          </p:cNvSpPr>
          <p:nvPr>
            <p:ph type="title"/>
          </p:nvPr>
        </p:nvSpPr>
        <p:spPr>
          <a:xfrm>
            <a:off x="686834" y="1153572"/>
            <a:ext cx="3200400" cy="4461163"/>
          </a:xfrm>
        </p:spPr>
        <p:txBody>
          <a:bodyPr>
            <a:normAutofit/>
          </a:bodyPr>
          <a:lstStyle/>
          <a:p>
            <a:r>
              <a:rPr lang="en-IN">
                <a:solidFill>
                  <a:srgbClr val="FFFFFF"/>
                </a:solidFill>
              </a:rPr>
              <a:t>3 Basic Steps Involved in rolling circular Model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8142825-BF53-FBC6-81A4-B5579B4AD6DD}"/>
              </a:ext>
            </a:extLst>
          </p:cNvPr>
          <p:cNvSpPr>
            <a:spLocks noGrp="1"/>
          </p:cNvSpPr>
          <p:nvPr>
            <p:ph idx="1"/>
          </p:nvPr>
        </p:nvSpPr>
        <p:spPr>
          <a:xfrm>
            <a:off x="4447308" y="591344"/>
            <a:ext cx="6906491" cy="5585619"/>
          </a:xfrm>
        </p:spPr>
        <p:txBody>
          <a:bodyPr anchor="ctr">
            <a:normAutofit/>
          </a:bodyPr>
          <a:lstStyle/>
          <a:p>
            <a:r>
              <a:rPr lang="en-IN" dirty="0"/>
              <a:t>1. Initiation</a:t>
            </a:r>
          </a:p>
          <a:p>
            <a:r>
              <a:rPr lang="en-IN" dirty="0"/>
              <a:t>2. Elongation</a:t>
            </a:r>
          </a:p>
          <a:p>
            <a:r>
              <a:rPr lang="en-IN" dirty="0"/>
              <a:t>3. Termination</a:t>
            </a:r>
          </a:p>
        </p:txBody>
      </p:sp>
    </p:spTree>
    <p:extLst>
      <p:ext uri="{BB962C8B-B14F-4D97-AF65-F5344CB8AC3E}">
        <p14:creationId xmlns:p14="http://schemas.microsoft.com/office/powerpoint/2010/main" val="3645559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4D46527-8963-4773-8769-07E6ACE08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C57744C-B3A4-4581-50D1-F2F4EE5FAAFB}"/>
              </a:ext>
            </a:extLst>
          </p:cNvPr>
          <p:cNvSpPr>
            <a:spLocks noGrp="1"/>
          </p:cNvSpPr>
          <p:nvPr>
            <p:ph type="title"/>
          </p:nvPr>
        </p:nvSpPr>
        <p:spPr>
          <a:xfrm>
            <a:off x="6096000" y="365125"/>
            <a:ext cx="5257800" cy="1325563"/>
          </a:xfrm>
        </p:spPr>
        <p:txBody>
          <a:bodyPr>
            <a:normAutofit/>
          </a:bodyPr>
          <a:lstStyle/>
          <a:p>
            <a:r>
              <a:rPr lang="en-IN" b="1" dirty="0">
                <a:solidFill>
                  <a:schemeClr val="accent2"/>
                </a:solidFill>
              </a:rPr>
              <a:t>1. Initiation</a:t>
            </a:r>
          </a:p>
        </p:txBody>
      </p:sp>
      <p:pic>
        <p:nvPicPr>
          <p:cNvPr id="4" name="Picture 3" descr="Diagram&#10;&#10;Description automatically generated with medium confidence">
            <a:extLst>
              <a:ext uri="{FF2B5EF4-FFF2-40B4-BE49-F238E27FC236}">
                <a16:creationId xmlns:a16="http://schemas.microsoft.com/office/drawing/2014/main" id="{C87880AA-08F1-3927-91D6-509FE43CC04E}"/>
              </a:ext>
            </a:extLst>
          </p:cNvPr>
          <p:cNvPicPr>
            <a:picLocks noChangeAspect="1"/>
          </p:cNvPicPr>
          <p:nvPr/>
        </p:nvPicPr>
        <p:blipFill>
          <a:blip r:embed="rId2"/>
          <a:stretch>
            <a:fillRect/>
          </a:stretch>
        </p:blipFill>
        <p:spPr>
          <a:xfrm>
            <a:off x="774500" y="575671"/>
            <a:ext cx="4643496" cy="5462934"/>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3" name="Content Placeholder 2">
            <a:extLst>
              <a:ext uri="{FF2B5EF4-FFF2-40B4-BE49-F238E27FC236}">
                <a16:creationId xmlns:a16="http://schemas.microsoft.com/office/drawing/2014/main" id="{79E7C27B-C39D-7BBC-4A8A-64E5E2C44FC3}"/>
              </a:ext>
            </a:extLst>
          </p:cNvPr>
          <p:cNvSpPr>
            <a:spLocks noGrp="1"/>
          </p:cNvSpPr>
          <p:nvPr>
            <p:ph idx="1"/>
          </p:nvPr>
        </p:nvSpPr>
        <p:spPr>
          <a:xfrm>
            <a:off x="6096000" y="1825625"/>
            <a:ext cx="5257800" cy="4351338"/>
          </a:xfrm>
        </p:spPr>
        <p:txBody>
          <a:bodyPr>
            <a:normAutofit/>
          </a:bodyPr>
          <a:lstStyle/>
          <a:p>
            <a:r>
              <a:rPr lang="en-IN" sz="2400" dirty="0"/>
              <a:t>Rolling circle </a:t>
            </a:r>
            <a:r>
              <a:rPr lang="en-IN" sz="2400" b="1" dirty="0"/>
              <a:t>DNA replication </a:t>
            </a:r>
            <a:r>
              <a:rPr lang="en-IN" sz="2400" dirty="0"/>
              <a:t>is imitated by an initiator protein called </a:t>
            </a:r>
            <a:r>
              <a:rPr lang="en-IN" sz="2400" b="1" dirty="0"/>
              <a:t>Rep-A Protein </a:t>
            </a:r>
            <a:r>
              <a:rPr lang="en-IN" sz="2400" dirty="0"/>
              <a:t>encoded by the plasmid or bacteriophage DNA, which nicks one strand of the double-stranded, circular DNA molecule at a site called the </a:t>
            </a:r>
            <a:r>
              <a:rPr lang="en-IN" sz="2400" b="1" dirty="0"/>
              <a:t>Double-Strand Origin, or DSO</a:t>
            </a:r>
          </a:p>
          <a:p>
            <a:r>
              <a:rPr lang="en-IN" sz="2400" dirty="0"/>
              <a:t>The initiator protein remains bound to the 5’ phosphate end of the nicked strand and the free 3’ hydroxyl end is released to serve as a </a:t>
            </a:r>
            <a:r>
              <a:rPr lang="en-IN" sz="2400" b="1" dirty="0"/>
              <a:t>primer</a:t>
            </a:r>
            <a:r>
              <a:rPr lang="en-IN" sz="2400" dirty="0"/>
              <a:t> for DNA synthesis by </a:t>
            </a:r>
            <a:r>
              <a:rPr lang="en-IN" sz="2400" b="1" dirty="0"/>
              <a:t>DNA polymerase III</a:t>
            </a:r>
          </a:p>
        </p:txBody>
      </p:sp>
      <p:sp>
        <p:nvSpPr>
          <p:cNvPr id="16" name="Arc 10">
            <a:extLst>
              <a:ext uri="{FF2B5EF4-FFF2-40B4-BE49-F238E27FC236}">
                <a16:creationId xmlns:a16="http://schemas.microsoft.com/office/drawing/2014/main" id="{920E13D1-85D7-4BF3-9903-59216CB5A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365355" y="705367"/>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019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AFD6E-52A3-7C32-1AA3-6344F9CB8291}"/>
              </a:ext>
            </a:extLst>
          </p:cNvPr>
          <p:cNvSpPr>
            <a:spLocks noGrp="1"/>
          </p:cNvSpPr>
          <p:nvPr>
            <p:ph type="title"/>
          </p:nvPr>
        </p:nvSpPr>
        <p:spPr>
          <a:xfrm>
            <a:off x="686834" y="1153572"/>
            <a:ext cx="3200400" cy="4461163"/>
          </a:xfrm>
        </p:spPr>
        <p:txBody>
          <a:bodyPr>
            <a:normAutofit/>
          </a:bodyPr>
          <a:lstStyle/>
          <a:p>
            <a:r>
              <a:rPr lang="en-IN" b="1">
                <a:solidFill>
                  <a:srgbClr val="FFFFFF"/>
                </a:solidFill>
              </a:rPr>
              <a:t>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2C7AC67-F7FA-1106-7377-B6382590CA53}"/>
              </a:ext>
            </a:extLst>
          </p:cNvPr>
          <p:cNvSpPr>
            <a:spLocks noGrp="1"/>
          </p:cNvSpPr>
          <p:nvPr>
            <p:ph idx="1"/>
          </p:nvPr>
        </p:nvSpPr>
        <p:spPr>
          <a:xfrm>
            <a:off x="4447308" y="591344"/>
            <a:ext cx="6906491" cy="5585619"/>
          </a:xfrm>
        </p:spPr>
        <p:txBody>
          <a:bodyPr anchor="ctr">
            <a:normAutofit/>
          </a:bodyPr>
          <a:lstStyle/>
          <a:p>
            <a:r>
              <a:rPr lang="en-IN" dirty="0"/>
              <a:t>Replication of DNA means making a </a:t>
            </a:r>
            <a:r>
              <a:rPr lang="en-IN" b="1" dirty="0"/>
              <a:t>replica</a:t>
            </a:r>
            <a:r>
              <a:rPr lang="en-IN" dirty="0"/>
              <a:t>(an exact or identical copy)</a:t>
            </a:r>
          </a:p>
          <a:p>
            <a:r>
              <a:rPr lang="en-IN" dirty="0"/>
              <a:t>DNA replication is the process of making an exact copy of DNA by using one of the </a:t>
            </a:r>
            <a:r>
              <a:rPr lang="en-IN" b="1" dirty="0"/>
              <a:t>parent</a:t>
            </a:r>
            <a:r>
              <a:rPr lang="en-IN" dirty="0"/>
              <a:t> DNA strands as a </a:t>
            </a:r>
            <a:r>
              <a:rPr lang="en-IN" b="1" dirty="0"/>
              <a:t>template</a:t>
            </a:r>
          </a:p>
          <a:p>
            <a:r>
              <a:rPr lang="en-IN" dirty="0"/>
              <a:t>DNA functions are:</a:t>
            </a:r>
          </a:p>
          <a:p>
            <a:r>
              <a:rPr lang="en-IN" b="1" dirty="0"/>
              <a:t>Store</a:t>
            </a:r>
            <a:r>
              <a:rPr lang="en-IN" dirty="0"/>
              <a:t> genetic information &amp; </a:t>
            </a:r>
            <a:r>
              <a:rPr lang="en-IN" b="1" dirty="0"/>
              <a:t>transfer</a:t>
            </a:r>
            <a:r>
              <a:rPr lang="en-IN" dirty="0"/>
              <a:t> it to the daughter cell during mitosis by replication</a:t>
            </a:r>
          </a:p>
          <a:p>
            <a:r>
              <a:rPr lang="en-IN" b="1" dirty="0"/>
              <a:t>Transfer</a:t>
            </a:r>
            <a:r>
              <a:rPr lang="en-IN" dirty="0"/>
              <a:t> of genetic information </a:t>
            </a:r>
            <a:r>
              <a:rPr lang="en-IN" b="1" dirty="0"/>
              <a:t>from DNA to RNA</a:t>
            </a:r>
            <a:r>
              <a:rPr lang="en-IN" dirty="0"/>
              <a:t> to be expressed as proteins</a:t>
            </a:r>
          </a:p>
        </p:txBody>
      </p:sp>
    </p:spTree>
    <p:extLst>
      <p:ext uri="{BB962C8B-B14F-4D97-AF65-F5344CB8AC3E}">
        <p14:creationId xmlns:p14="http://schemas.microsoft.com/office/powerpoint/2010/main" val="1592701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D46527-8963-4773-8769-07E6ACE08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4CF28B1-9918-C72A-421B-FCF1793F9946}"/>
              </a:ext>
            </a:extLst>
          </p:cNvPr>
          <p:cNvSpPr>
            <a:spLocks noGrp="1"/>
          </p:cNvSpPr>
          <p:nvPr>
            <p:ph type="title"/>
          </p:nvPr>
        </p:nvSpPr>
        <p:spPr>
          <a:xfrm>
            <a:off x="7283356" y="447012"/>
            <a:ext cx="5257800" cy="1325563"/>
          </a:xfrm>
        </p:spPr>
        <p:txBody>
          <a:bodyPr>
            <a:normAutofit/>
          </a:bodyPr>
          <a:lstStyle/>
          <a:p>
            <a:r>
              <a:rPr lang="en-IN" b="1" dirty="0" err="1">
                <a:solidFill>
                  <a:schemeClr val="accent2"/>
                </a:solidFill>
              </a:rPr>
              <a:t>Cont</a:t>
            </a:r>
            <a:r>
              <a:rPr lang="en-IN" b="1" dirty="0">
                <a:solidFill>
                  <a:schemeClr val="accent2"/>
                </a:solidFill>
              </a:rPr>
              <a:t>,</a:t>
            </a:r>
          </a:p>
        </p:txBody>
      </p:sp>
      <p:pic>
        <p:nvPicPr>
          <p:cNvPr id="4" name="Picture 3">
            <a:extLst>
              <a:ext uri="{FF2B5EF4-FFF2-40B4-BE49-F238E27FC236}">
                <a16:creationId xmlns:a16="http://schemas.microsoft.com/office/drawing/2014/main" id="{4C900899-FDF2-8CDD-508B-481F5BFC1807}"/>
              </a:ext>
            </a:extLst>
          </p:cNvPr>
          <p:cNvPicPr>
            <a:picLocks noChangeAspect="1"/>
          </p:cNvPicPr>
          <p:nvPr/>
        </p:nvPicPr>
        <p:blipFill>
          <a:blip r:embed="rId2"/>
          <a:stretch>
            <a:fillRect/>
          </a:stretch>
        </p:blipFill>
        <p:spPr>
          <a:xfrm>
            <a:off x="313899" y="286603"/>
            <a:ext cx="5663819" cy="6297912"/>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3" name="Content Placeholder 2">
            <a:extLst>
              <a:ext uri="{FF2B5EF4-FFF2-40B4-BE49-F238E27FC236}">
                <a16:creationId xmlns:a16="http://schemas.microsoft.com/office/drawing/2014/main" id="{111221B6-D81A-E92D-177F-2C0524B1B53B}"/>
              </a:ext>
            </a:extLst>
          </p:cNvPr>
          <p:cNvSpPr>
            <a:spLocks noGrp="1"/>
          </p:cNvSpPr>
          <p:nvPr>
            <p:ph idx="1"/>
          </p:nvPr>
        </p:nvSpPr>
        <p:spPr>
          <a:xfrm>
            <a:off x="6096000" y="1825625"/>
            <a:ext cx="5257800" cy="4351338"/>
          </a:xfrm>
        </p:spPr>
        <p:txBody>
          <a:bodyPr>
            <a:normAutofit/>
          </a:bodyPr>
          <a:lstStyle/>
          <a:p>
            <a:r>
              <a:rPr lang="en-IN" sz="2600" dirty="0"/>
              <a:t>Producing free 3’ - OH  and 5’ – Phosphate ends, by the action :</a:t>
            </a:r>
          </a:p>
          <a:p>
            <a:pPr marL="514350" indent="-514350">
              <a:buAutoNum type="arabicPeriod"/>
            </a:pPr>
            <a:r>
              <a:rPr lang="en-IN" sz="2600" dirty="0"/>
              <a:t>Helicase : - Is in </a:t>
            </a:r>
            <a:r>
              <a:rPr lang="en-IN" sz="2600" dirty="0" err="1"/>
              <a:t>hexameric</a:t>
            </a:r>
            <a:r>
              <a:rPr lang="en-IN" sz="2600" dirty="0"/>
              <a:t> form. Also called DNA-b Protein</a:t>
            </a:r>
          </a:p>
          <a:p>
            <a:pPr marL="514350" indent="-514350">
              <a:buAutoNum type="arabicPeriod"/>
            </a:pPr>
            <a:r>
              <a:rPr lang="en-IN" sz="2600" dirty="0"/>
              <a:t>Topoisomerase :- use toa void breakage O the DNA strand due to stretching</a:t>
            </a:r>
          </a:p>
          <a:p>
            <a:pPr marL="514350" indent="-514350">
              <a:buAutoNum type="arabicPeriod"/>
            </a:pPr>
            <a:r>
              <a:rPr lang="en-IN" sz="2600" dirty="0"/>
              <a:t>Single Strand Binding Protein(SSBPs) :- To avoid the rezipping of the DNA strand</a:t>
            </a:r>
          </a:p>
        </p:txBody>
      </p:sp>
      <p:sp>
        <p:nvSpPr>
          <p:cNvPr id="11" name="Arc 10">
            <a:extLst>
              <a:ext uri="{FF2B5EF4-FFF2-40B4-BE49-F238E27FC236}">
                <a16:creationId xmlns:a16="http://schemas.microsoft.com/office/drawing/2014/main" id="{920E13D1-85D7-4BF3-9903-59216CB5A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365355" y="705367"/>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031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203007-34B7-CCFE-BDE2-5DD11F668DD5}"/>
              </a:ext>
            </a:extLst>
          </p:cNvPr>
          <p:cNvSpPr>
            <a:spLocks noGrp="1"/>
          </p:cNvSpPr>
          <p:nvPr>
            <p:ph type="title"/>
          </p:nvPr>
        </p:nvSpPr>
        <p:spPr>
          <a:xfrm>
            <a:off x="6769570" y="530578"/>
            <a:ext cx="4771178" cy="1160110"/>
          </a:xfrm>
        </p:spPr>
        <p:txBody>
          <a:bodyPr>
            <a:normAutofit/>
          </a:bodyPr>
          <a:lstStyle/>
          <a:p>
            <a:r>
              <a:rPr lang="en-IN" dirty="0"/>
              <a:t>2. Elongation</a:t>
            </a:r>
          </a:p>
        </p:txBody>
      </p:sp>
      <p:pic>
        <p:nvPicPr>
          <p:cNvPr id="4" name="Picture 3">
            <a:extLst>
              <a:ext uri="{FF2B5EF4-FFF2-40B4-BE49-F238E27FC236}">
                <a16:creationId xmlns:a16="http://schemas.microsoft.com/office/drawing/2014/main" id="{41113140-70FA-2F50-610B-1A7B39F2602D}"/>
              </a:ext>
            </a:extLst>
          </p:cNvPr>
          <p:cNvPicPr>
            <a:picLocks noChangeAspect="1"/>
          </p:cNvPicPr>
          <p:nvPr/>
        </p:nvPicPr>
        <p:blipFill>
          <a:blip r:embed="rId2"/>
          <a:stretch>
            <a:fillRect/>
          </a:stretch>
        </p:blipFill>
        <p:spPr>
          <a:xfrm>
            <a:off x="1142615" y="530578"/>
            <a:ext cx="4831363" cy="5683955"/>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1" name="Arc 10">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7715EC-834F-66BA-28F0-BA9669A701D8}"/>
              </a:ext>
            </a:extLst>
          </p:cNvPr>
          <p:cNvSpPr>
            <a:spLocks noGrp="1"/>
          </p:cNvSpPr>
          <p:nvPr>
            <p:ph idx="1"/>
          </p:nvPr>
        </p:nvSpPr>
        <p:spPr>
          <a:xfrm>
            <a:off x="6769570" y="1825625"/>
            <a:ext cx="4771178" cy="4388908"/>
          </a:xfrm>
        </p:spPr>
        <p:txBody>
          <a:bodyPr>
            <a:normAutofit/>
          </a:bodyPr>
          <a:lstStyle/>
          <a:p>
            <a:r>
              <a:rPr lang="en-IN" sz="2400" dirty="0"/>
              <a:t>For elongation the </a:t>
            </a:r>
            <a:r>
              <a:rPr lang="en-IN" sz="2400" b="1" dirty="0"/>
              <a:t>DNA polymerase III binds to the 3’ – OH </a:t>
            </a:r>
            <a:r>
              <a:rPr lang="en-IN" sz="2400" dirty="0"/>
              <a:t>group of the broken strand, using the unbroken strand as a template.</a:t>
            </a:r>
          </a:p>
          <a:p>
            <a:r>
              <a:rPr lang="en-IN" sz="2400" dirty="0"/>
              <a:t>The polymerase will start move in a circular form, due to which it is named as Rolling circular Model.</a:t>
            </a:r>
          </a:p>
          <a:p>
            <a:r>
              <a:rPr lang="en-IN" sz="2400" dirty="0"/>
              <a:t>As the elongation proceeds, the 5’ end will grow out like a waving thread</a:t>
            </a:r>
          </a:p>
          <a:p>
            <a:endParaRPr lang="en-IN" sz="2400" dirty="0"/>
          </a:p>
        </p:txBody>
      </p:sp>
    </p:spTree>
    <p:extLst>
      <p:ext uri="{BB962C8B-B14F-4D97-AF65-F5344CB8AC3E}">
        <p14:creationId xmlns:p14="http://schemas.microsoft.com/office/powerpoint/2010/main" val="3176315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2F85E9C-178E-0DAB-497B-0926F5DFAB77}"/>
              </a:ext>
            </a:extLst>
          </p:cNvPr>
          <p:cNvSpPr>
            <a:spLocks noGrp="1"/>
          </p:cNvSpPr>
          <p:nvPr>
            <p:ph type="title"/>
          </p:nvPr>
        </p:nvSpPr>
        <p:spPr>
          <a:xfrm>
            <a:off x="6769570" y="530578"/>
            <a:ext cx="4771178" cy="1160110"/>
          </a:xfrm>
        </p:spPr>
        <p:txBody>
          <a:bodyPr>
            <a:normAutofit/>
          </a:bodyPr>
          <a:lstStyle/>
          <a:p>
            <a:r>
              <a:rPr lang="en-IN" b="1" dirty="0" err="1">
                <a:solidFill>
                  <a:schemeClr val="accent2"/>
                </a:solidFill>
              </a:rPr>
              <a:t>Cont</a:t>
            </a:r>
            <a:r>
              <a:rPr lang="en-IN" b="1" dirty="0">
                <a:solidFill>
                  <a:schemeClr val="accent2"/>
                </a:solidFill>
              </a:rPr>
              <a:t>,</a:t>
            </a:r>
          </a:p>
        </p:txBody>
      </p:sp>
      <p:pic>
        <p:nvPicPr>
          <p:cNvPr id="4" name="Picture 3" descr="Diagram&#10;&#10;Description automatically generated with medium confidence">
            <a:extLst>
              <a:ext uri="{FF2B5EF4-FFF2-40B4-BE49-F238E27FC236}">
                <a16:creationId xmlns:a16="http://schemas.microsoft.com/office/drawing/2014/main" id="{4C5940A8-D274-4CB2-532E-B4208A5B5C56}"/>
              </a:ext>
            </a:extLst>
          </p:cNvPr>
          <p:cNvPicPr>
            <a:picLocks noChangeAspect="1"/>
          </p:cNvPicPr>
          <p:nvPr/>
        </p:nvPicPr>
        <p:blipFill>
          <a:blip r:embed="rId2"/>
          <a:stretch>
            <a:fillRect/>
          </a:stretch>
        </p:blipFill>
        <p:spPr>
          <a:xfrm>
            <a:off x="1142615" y="530578"/>
            <a:ext cx="4831363" cy="5683955"/>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1" name="Arc 10">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21DA54A-C2EE-8D7E-5631-F51F7ED315F2}"/>
              </a:ext>
            </a:extLst>
          </p:cNvPr>
          <p:cNvSpPr>
            <a:spLocks noGrp="1"/>
          </p:cNvSpPr>
          <p:nvPr>
            <p:ph idx="1"/>
          </p:nvPr>
        </p:nvSpPr>
        <p:spPr>
          <a:xfrm>
            <a:off x="6769570" y="1825625"/>
            <a:ext cx="4771178" cy="4388908"/>
          </a:xfrm>
        </p:spPr>
        <p:txBody>
          <a:bodyPr>
            <a:normAutofit/>
          </a:bodyPr>
          <a:lstStyle/>
          <a:p>
            <a:r>
              <a:rPr lang="en-IN" sz="2400"/>
              <a:t>Displacement of the nicked strand is carried out by </a:t>
            </a:r>
            <a:r>
              <a:rPr lang="en-IN" sz="2400" b="1"/>
              <a:t>a host-encoded helicase called PcrA(plasmid copy reduced)</a:t>
            </a:r>
            <a:r>
              <a:rPr lang="en-IN" sz="2400"/>
              <a:t> in the presence of the plasmid replication initiation protein</a:t>
            </a:r>
          </a:p>
          <a:p>
            <a:r>
              <a:rPr lang="en-IN" sz="2400"/>
              <a:t>Continued DNA synthesis can produce multiple single-Stranded linear copies of the original DNA in a continuous head-t-tail series called </a:t>
            </a:r>
            <a:r>
              <a:rPr lang="en-IN" sz="2400" b="1"/>
              <a:t>Concatemer</a:t>
            </a:r>
          </a:p>
        </p:txBody>
      </p:sp>
    </p:spTree>
    <p:extLst>
      <p:ext uri="{BB962C8B-B14F-4D97-AF65-F5344CB8AC3E}">
        <p14:creationId xmlns:p14="http://schemas.microsoft.com/office/powerpoint/2010/main" val="336864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0DB111C-5D5C-7826-8026-E47395BE7904}"/>
              </a:ext>
            </a:extLst>
          </p:cNvPr>
          <p:cNvSpPr>
            <a:spLocks noGrp="1"/>
          </p:cNvSpPr>
          <p:nvPr>
            <p:ph type="title"/>
          </p:nvPr>
        </p:nvSpPr>
        <p:spPr>
          <a:xfrm>
            <a:off x="6769570" y="530578"/>
            <a:ext cx="4771178" cy="1160110"/>
          </a:xfrm>
        </p:spPr>
        <p:txBody>
          <a:bodyPr>
            <a:normAutofit/>
          </a:bodyPr>
          <a:lstStyle/>
          <a:p>
            <a:r>
              <a:rPr lang="en-IN" b="1" dirty="0">
                <a:solidFill>
                  <a:schemeClr val="accent2"/>
                </a:solidFill>
              </a:rPr>
              <a:t>3. Termination</a:t>
            </a:r>
          </a:p>
        </p:txBody>
      </p:sp>
      <p:pic>
        <p:nvPicPr>
          <p:cNvPr id="4" name="Picture 3" descr="Diagram&#10;&#10;Description automatically generated with medium confidence">
            <a:extLst>
              <a:ext uri="{FF2B5EF4-FFF2-40B4-BE49-F238E27FC236}">
                <a16:creationId xmlns:a16="http://schemas.microsoft.com/office/drawing/2014/main" id="{8A81FA28-E8AC-4EA6-2159-253F156B60A2}"/>
              </a:ext>
            </a:extLst>
          </p:cNvPr>
          <p:cNvPicPr>
            <a:picLocks noChangeAspect="1"/>
          </p:cNvPicPr>
          <p:nvPr/>
        </p:nvPicPr>
        <p:blipFill>
          <a:blip r:embed="rId2"/>
          <a:stretch>
            <a:fillRect/>
          </a:stretch>
        </p:blipFill>
        <p:spPr>
          <a:xfrm>
            <a:off x="1142615" y="530578"/>
            <a:ext cx="4831363" cy="5683955"/>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1" name="Arc 10">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8272D0-21C6-6EBF-6EFE-3145A76239FA}"/>
              </a:ext>
            </a:extLst>
          </p:cNvPr>
          <p:cNvSpPr>
            <a:spLocks noGrp="1"/>
          </p:cNvSpPr>
          <p:nvPr>
            <p:ph idx="1"/>
          </p:nvPr>
        </p:nvSpPr>
        <p:spPr>
          <a:xfrm>
            <a:off x="6769570" y="1825625"/>
            <a:ext cx="4771178" cy="4388908"/>
          </a:xfrm>
        </p:spPr>
        <p:txBody>
          <a:bodyPr>
            <a:normAutofit/>
          </a:bodyPr>
          <a:lstStyle/>
          <a:p>
            <a:r>
              <a:rPr lang="en-IN" sz="2400"/>
              <a:t>At the point of termination the </a:t>
            </a:r>
            <a:r>
              <a:rPr lang="en-IN" sz="2400" b="1"/>
              <a:t>linear DNA molecule </a:t>
            </a:r>
            <a:r>
              <a:rPr lang="en-IN" sz="2400"/>
              <a:t>cleaved from the circle resulting in a double-stranded DNA molecule and a single-stranded linear DNA molecule</a:t>
            </a:r>
          </a:p>
          <a:p>
            <a:endParaRPr lang="en-IN" sz="2400"/>
          </a:p>
          <a:p>
            <a:r>
              <a:rPr lang="en-IN" sz="2400"/>
              <a:t>The linear single-stranded molecule is circularized by the action of </a:t>
            </a:r>
            <a:r>
              <a:rPr lang="en-IN" sz="2400" b="1"/>
              <a:t>Ligase</a:t>
            </a:r>
            <a:r>
              <a:rPr lang="en-IN" sz="2400"/>
              <a:t> and then replication to a double-stranded circular plasmid molecule</a:t>
            </a:r>
          </a:p>
        </p:txBody>
      </p:sp>
    </p:spTree>
    <p:extLst>
      <p:ext uri="{BB962C8B-B14F-4D97-AF65-F5344CB8AC3E}">
        <p14:creationId xmlns:p14="http://schemas.microsoft.com/office/powerpoint/2010/main" val="838780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1A2145C-3F39-69D6-1993-072A439DE37A}"/>
              </a:ext>
            </a:extLst>
          </p:cNvPr>
          <p:cNvSpPr>
            <a:spLocks noGrp="1"/>
          </p:cNvSpPr>
          <p:nvPr>
            <p:ph type="title"/>
          </p:nvPr>
        </p:nvSpPr>
        <p:spPr>
          <a:xfrm>
            <a:off x="6769570" y="530578"/>
            <a:ext cx="4771178" cy="1160110"/>
          </a:xfrm>
        </p:spPr>
        <p:txBody>
          <a:bodyPr>
            <a:normAutofit/>
          </a:bodyPr>
          <a:lstStyle/>
          <a:p>
            <a:r>
              <a:rPr lang="en-IN" b="1" dirty="0" err="1">
                <a:solidFill>
                  <a:schemeClr val="accent2"/>
                </a:solidFill>
              </a:rPr>
              <a:t>Cont</a:t>
            </a:r>
            <a:r>
              <a:rPr lang="en-IN" b="1" dirty="0">
                <a:solidFill>
                  <a:schemeClr val="accent2"/>
                </a:solidFill>
              </a:rPr>
              <a:t>,</a:t>
            </a:r>
          </a:p>
        </p:txBody>
      </p:sp>
      <p:pic>
        <p:nvPicPr>
          <p:cNvPr id="5" name="Picture 4" descr="Diagram&#10;&#10;Description automatically generated">
            <a:extLst>
              <a:ext uri="{FF2B5EF4-FFF2-40B4-BE49-F238E27FC236}">
                <a16:creationId xmlns:a16="http://schemas.microsoft.com/office/drawing/2014/main" id="{9D78628A-7E4B-0C22-692C-775E332A4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696036"/>
            <a:ext cx="5440195" cy="548640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2" name="Arc 11">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EF5187-6386-9328-7720-B11257AC8B9A}"/>
              </a:ext>
            </a:extLst>
          </p:cNvPr>
          <p:cNvSpPr>
            <a:spLocks noGrp="1"/>
          </p:cNvSpPr>
          <p:nvPr>
            <p:ph idx="1"/>
          </p:nvPr>
        </p:nvSpPr>
        <p:spPr>
          <a:xfrm>
            <a:off x="6769570" y="1825625"/>
            <a:ext cx="4771178" cy="4388908"/>
          </a:xfrm>
        </p:spPr>
        <p:txBody>
          <a:bodyPr>
            <a:normAutofit/>
          </a:bodyPr>
          <a:lstStyle/>
          <a:p>
            <a:r>
              <a:rPr lang="en-IN" sz="2000"/>
              <a:t>Linear copies can be converted to double-stranded circular molecules through the following process:</a:t>
            </a:r>
          </a:p>
          <a:p>
            <a:r>
              <a:rPr lang="en-IN" sz="2000"/>
              <a:t>First, the initiator protein makes another nick to terminate the synthesis of the first(leading) strand.</a:t>
            </a:r>
          </a:p>
          <a:p>
            <a:r>
              <a:rPr lang="en-IN" sz="2000"/>
              <a:t>RNA polymerase and DNA polymerase III then replicate the Single-stranded origin(SSO) DNA to make another double-stranded circle.</a:t>
            </a:r>
          </a:p>
          <a:p>
            <a:r>
              <a:rPr lang="en-IN" sz="2000"/>
              <a:t>DNA polymerase I removes the primer, replacing it with DNA, and DNA ligase joined the ends to make another molecule of double-stranded circular DNA</a:t>
            </a:r>
          </a:p>
        </p:txBody>
      </p:sp>
    </p:spTree>
    <p:extLst>
      <p:ext uri="{BB962C8B-B14F-4D97-AF65-F5344CB8AC3E}">
        <p14:creationId xmlns:p14="http://schemas.microsoft.com/office/powerpoint/2010/main" val="627465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B5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E4541-4A7E-2A1A-7259-C0365275744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Replication In Prokaryotes</a:t>
            </a:r>
          </a:p>
        </p:txBody>
      </p:sp>
      <p:pic>
        <p:nvPicPr>
          <p:cNvPr id="5" name="Content Placeholder 4">
            <a:extLst>
              <a:ext uri="{FF2B5EF4-FFF2-40B4-BE49-F238E27FC236}">
                <a16:creationId xmlns:a16="http://schemas.microsoft.com/office/drawing/2014/main" id="{1C615DE6-6DFC-09F8-BFF2-BBE604B544C9}"/>
              </a:ext>
            </a:extLst>
          </p:cNvPr>
          <p:cNvPicPr>
            <a:picLocks noGrp="1" noChangeAspect="1"/>
          </p:cNvPicPr>
          <p:nvPr>
            <p:ph idx="1"/>
          </p:nvPr>
        </p:nvPicPr>
        <p:blipFill>
          <a:blip r:embed="rId2"/>
          <a:stretch>
            <a:fillRect/>
          </a:stretch>
        </p:blipFill>
        <p:spPr>
          <a:xfrm>
            <a:off x="4038600" y="1324758"/>
            <a:ext cx="7188199" cy="4205095"/>
          </a:xfrm>
          <a:prstGeom prst="rect">
            <a:avLst/>
          </a:prstGeom>
        </p:spPr>
      </p:pic>
    </p:spTree>
    <p:extLst>
      <p:ext uri="{BB962C8B-B14F-4D97-AF65-F5344CB8AC3E}">
        <p14:creationId xmlns:p14="http://schemas.microsoft.com/office/powerpoint/2010/main" val="3963709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89C98-16EB-BDBA-7651-4DEA46C6B9A0}"/>
              </a:ext>
            </a:extLst>
          </p:cNvPr>
          <p:cNvSpPr>
            <a:spLocks noGrp="1"/>
          </p:cNvSpPr>
          <p:nvPr>
            <p:ph type="title"/>
          </p:nvPr>
        </p:nvSpPr>
        <p:spPr>
          <a:xfrm>
            <a:off x="1171074" y="1396686"/>
            <a:ext cx="3240506" cy="4064628"/>
          </a:xfrm>
        </p:spPr>
        <p:txBody>
          <a:bodyPr>
            <a:normAutofit/>
          </a:bodyPr>
          <a:lstStyle/>
          <a:p>
            <a:r>
              <a:rPr lang="en-IN">
                <a:solidFill>
                  <a:srgbClr val="FFFFFF"/>
                </a:solidFill>
              </a:rPr>
              <a:t>DNA polymerase Family</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A28DA6-50E9-95BD-0059-B39A51E638C3}"/>
              </a:ext>
            </a:extLst>
          </p:cNvPr>
          <p:cNvSpPr>
            <a:spLocks noGrp="1"/>
          </p:cNvSpPr>
          <p:nvPr>
            <p:ph idx="1"/>
          </p:nvPr>
        </p:nvSpPr>
        <p:spPr>
          <a:xfrm>
            <a:off x="5327950" y="1962131"/>
            <a:ext cx="6010610" cy="4683698"/>
          </a:xfrm>
        </p:spPr>
        <p:txBody>
          <a:bodyPr>
            <a:normAutofit/>
          </a:bodyPr>
          <a:lstStyle/>
          <a:p>
            <a:pPr marL="0" indent="0">
              <a:buNone/>
            </a:pPr>
            <a:r>
              <a:rPr lang="en-IN" sz="2200" dirty="0"/>
              <a:t>There are 5 different DNAPs  reported in </a:t>
            </a:r>
            <a:r>
              <a:rPr lang="en-IN" sz="2200" dirty="0" err="1"/>
              <a:t>E.Coli</a:t>
            </a:r>
            <a:endParaRPr lang="en-IN" sz="2200" dirty="0"/>
          </a:p>
          <a:p>
            <a:pPr marL="514350" indent="-514350">
              <a:buAutoNum type="arabicPeriod"/>
            </a:pPr>
            <a:r>
              <a:rPr lang="en-IN" sz="2200" b="1" dirty="0"/>
              <a:t>DNAP I</a:t>
            </a:r>
            <a:r>
              <a:rPr lang="en-IN" sz="2200" dirty="0"/>
              <a:t>: functions in </a:t>
            </a:r>
            <a:r>
              <a:rPr lang="en-IN" sz="2200" b="1" dirty="0"/>
              <a:t>repair</a:t>
            </a:r>
            <a:r>
              <a:rPr lang="en-IN" sz="2200" dirty="0"/>
              <a:t> and </a:t>
            </a:r>
            <a:r>
              <a:rPr lang="en-IN" sz="2200" b="1" dirty="0"/>
              <a:t>replication</a:t>
            </a:r>
          </a:p>
          <a:p>
            <a:pPr marL="514350" indent="-514350">
              <a:buAutoNum type="arabicPeriod"/>
            </a:pPr>
            <a:r>
              <a:rPr lang="en-IN" sz="2200" b="1" dirty="0"/>
              <a:t>DNAP II</a:t>
            </a:r>
            <a:r>
              <a:rPr lang="en-IN" sz="2200" dirty="0"/>
              <a:t>: functions in </a:t>
            </a:r>
            <a:r>
              <a:rPr lang="en-IN" sz="2200" b="1" dirty="0"/>
              <a:t>DNA repair</a:t>
            </a:r>
            <a:r>
              <a:rPr lang="en-IN" sz="2200" dirty="0"/>
              <a:t>(reported in 1999)</a:t>
            </a:r>
          </a:p>
          <a:p>
            <a:pPr marL="514350" indent="-514350">
              <a:buAutoNum type="arabicPeriod"/>
            </a:pPr>
            <a:r>
              <a:rPr lang="en-IN" sz="2200" b="1" dirty="0"/>
              <a:t>DNAP III</a:t>
            </a:r>
            <a:r>
              <a:rPr lang="en-IN" sz="2200" dirty="0"/>
              <a:t>: principal DNA replication </a:t>
            </a:r>
            <a:r>
              <a:rPr lang="en-IN" sz="2200" b="1" dirty="0"/>
              <a:t>enzyme</a:t>
            </a:r>
          </a:p>
          <a:p>
            <a:pPr marL="514350" indent="-514350">
              <a:buAutoNum type="arabicPeriod"/>
            </a:pPr>
            <a:r>
              <a:rPr lang="en-IN" sz="2200" b="1" dirty="0"/>
              <a:t>DNAP IV</a:t>
            </a:r>
            <a:r>
              <a:rPr lang="en-IN" sz="2200" dirty="0"/>
              <a:t>: functions in DNA </a:t>
            </a:r>
            <a:r>
              <a:rPr lang="en-IN" sz="2200" b="1" dirty="0"/>
              <a:t>repair</a:t>
            </a:r>
            <a:r>
              <a:rPr lang="en-IN" sz="2200" dirty="0"/>
              <a:t> (1999)</a:t>
            </a:r>
          </a:p>
          <a:p>
            <a:pPr marL="514350" indent="-514350">
              <a:buAutoNum type="arabicPeriod"/>
            </a:pPr>
            <a:r>
              <a:rPr lang="en-IN" sz="2200" b="1" dirty="0"/>
              <a:t>DNAP V</a:t>
            </a:r>
            <a:r>
              <a:rPr lang="en-IN" sz="2200" dirty="0"/>
              <a:t>: functions in DNA </a:t>
            </a:r>
            <a:r>
              <a:rPr lang="en-IN" sz="2200" b="1" dirty="0"/>
              <a:t>repair</a:t>
            </a:r>
            <a:r>
              <a:rPr lang="en-IN" sz="2200" dirty="0"/>
              <a:t> (discovered in 1999)    </a:t>
            </a:r>
          </a:p>
        </p:txBody>
      </p:sp>
    </p:spTree>
    <p:extLst>
      <p:ext uri="{BB962C8B-B14F-4D97-AF65-F5344CB8AC3E}">
        <p14:creationId xmlns:p14="http://schemas.microsoft.com/office/powerpoint/2010/main" val="466442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8BAC6-9D58-6097-8ACE-0076B648355E}"/>
              </a:ext>
            </a:extLst>
          </p:cNvPr>
          <p:cNvSpPr>
            <a:spLocks noGrp="1"/>
          </p:cNvSpPr>
          <p:nvPr>
            <p:ph type="title"/>
          </p:nvPr>
        </p:nvSpPr>
        <p:spPr>
          <a:xfrm>
            <a:off x="686834" y="1153572"/>
            <a:ext cx="3200400" cy="4461163"/>
          </a:xfrm>
        </p:spPr>
        <p:txBody>
          <a:bodyPr>
            <a:normAutofit/>
          </a:bodyPr>
          <a:lstStyle/>
          <a:p>
            <a:r>
              <a:rPr lang="en-IN">
                <a:solidFill>
                  <a:srgbClr val="FFFFFF"/>
                </a:solidFill>
              </a:rPr>
              <a:t>DNA polymerase Types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7A72D9-5DE9-CC24-57DE-7B5CBE3965C3}"/>
              </a:ext>
            </a:extLst>
          </p:cNvPr>
          <p:cNvSpPr>
            <a:spLocks noGrp="1"/>
          </p:cNvSpPr>
          <p:nvPr>
            <p:ph idx="1"/>
          </p:nvPr>
        </p:nvSpPr>
        <p:spPr>
          <a:xfrm>
            <a:off x="4447308" y="591344"/>
            <a:ext cx="6906491" cy="5585619"/>
          </a:xfrm>
        </p:spPr>
        <p:txBody>
          <a:bodyPr anchor="ctr">
            <a:normAutofit/>
          </a:bodyPr>
          <a:lstStyle/>
          <a:p>
            <a:pPr marL="0" indent="0">
              <a:buNone/>
            </a:pPr>
            <a:r>
              <a:rPr lang="en-IN" dirty="0"/>
              <a:t>1. </a:t>
            </a:r>
            <a:r>
              <a:rPr lang="en-IN" b="1" dirty="0"/>
              <a:t>DNA Polymerase Alpha: </a:t>
            </a:r>
            <a:r>
              <a:rPr lang="en-IN" dirty="0"/>
              <a:t>Synthesis of aligning strand &amp; gap filling</a:t>
            </a:r>
          </a:p>
          <a:p>
            <a:pPr marL="0" indent="0">
              <a:buNone/>
            </a:pPr>
            <a:r>
              <a:rPr lang="en-IN" dirty="0"/>
              <a:t>2. </a:t>
            </a:r>
            <a:r>
              <a:rPr lang="en-IN" b="1" dirty="0"/>
              <a:t>DNA Polymerase Beta: </a:t>
            </a:r>
            <a:r>
              <a:rPr lang="en-IN" dirty="0"/>
              <a:t>DNA repair</a:t>
            </a:r>
          </a:p>
          <a:p>
            <a:pPr marL="0" indent="0">
              <a:buNone/>
            </a:pPr>
            <a:r>
              <a:rPr lang="en-IN" dirty="0"/>
              <a:t>3. </a:t>
            </a:r>
            <a:r>
              <a:rPr lang="en-IN" b="1" dirty="0"/>
              <a:t>DNA Polymerase Gamma:</a:t>
            </a:r>
            <a:r>
              <a:rPr lang="en-IN" dirty="0"/>
              <a:t> Mitochondrial DNA synthesis</a:t>
            </a:r>
          </a:p>
          <a:p>
            <a:pPr marL="0" indent="0">
              <a:buNone/>
            </a:pPr>
            <a:r>
              <a:rPr lang="en-IN" dirty="0"/>
              <a:t>4. </a:t>
            </a:r>
            <a:r>
              <a:rPr lang="en-IN" b="1" dirty="0"/>
              <a:t>DNA Polymerase Delta: </a:t>
            </a:r>
            <a:r>
              <a:rPr lang="en-IN" dirty="0"/>
              <a:t>Synthesis of Leading Strand</a:t>
            </a:r>
          </a:p>
          <a:p>
            <a:pPr marL="0" indent="0">
              <a:buNone/>
            </a:pPr>
            <a:r>
              <a:rPr lang="en-IN" dirty="0"/>
              <a:t>5</a:t>
            </a:r>
            <a:r>
              <a:rPr lang="en-IN" b="1" dirty="0"/>
              <a:t>. DNA Polymerase Epsilon</a:t>
            </a:r>
            <a:r>
              <a:rPr lang="en-IN" dirty="0"/>
              <a:t>: DNA repair</a:t>
            </a:r>
          </a:p>
          <a:p>
            <a:pPr marL="0" indent="0">
              <a:buNone/>
            </a:pPr>
            <a:endParaRPr lang="en-IN" dirty="0"/>
          </a:p>
          <a:p>
            <a:pPr marL="0" indent="0">
              <a:buNone/>
            </a:pPr>
            <a:r>
              <a:rPr lang="en-IN" dirty="0"/>
              <a:t>There are </a:t>
            </a:r>
            <a:r>
              <a:rPr lang="en-IN" b="1" dirty="0"/>
              <a:t>14 different </a:t>
            </a:r>
            <a:r>
              <a:rPr lang="en-IN" dirty="0"/>
              <a:t>DNA polymerases have been reported in Eukaryotes</a:t>
            </a:r>
          </a:p>
        </p:txBody>
      </p:sp>
    </p:spTree>
    <p:extLst>
      <p:ext uri="{BB962C8B-B14F-4D97-AF65-F5344CB8AC3E}">
        <p14:creationId xmlns:p14="http://schemas.microsoft.com/office/powerpoint/2010/main" val="3365558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0378C-6F06-3AE1-DBD4-3A05DCB976EA}"/>
              </a:ext>
            </a:extLst>
          </p:cNvPr>
          <p:cNvSpPr>
            <a:spLocks noGrp="1"/>
          </p:cNvSpPr>
          <p:nvPr>
            <p:ph type="title"/>
          </p:nvPr>
        </p:nvSpPr>
        <p:spPr>
          <a:xfrm>
            <a:off x="686834" y="1153572"/>
            <a:ext cx="3200400" cy="4461163"/>
          </a:xfrm>
        </p:spPr>
        <p:txBody>
          <a:bodyPr>
            <a:normAutofit/>
          </a:bodyPr>
          <a:lstStyle/>
          <a:p>
            <a:r>
              <a:rPr lang="en-IN">
                <a:solidFill>
                  <a:srgbClr val="FFFFFF"/>
                </a:solidFill>
              </a:rPr>
              <a:t>DNA Features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F0069D0-103E-4909-B577-D259ED4C3E71}"/>
              </a:ext>
            </a:extLst>
          </p:cNvPr>
          <p:cNvSpPr>
            <a:spLocks noGrp="1"/>
          </p:cNvSpPr>
          <p:nvPr>
            <p:ph idx="1"/>
          </p:nvPr>
        </p:nvSpPr>
        <p:spPr>
          <a:xfrm>
            <a:off x="4447308" y="591344"/>
            <a:ext cx="6906491" cy="5585619"/>
          </a:xfrm>
        </p:spPr>
        <p:txBody>
          <a:bodyPr anchor="ctr">
            <a:normAutofit/>
          </a:bodyPr>
          <a:lstStyle/>
          <a:p>
            <a:r>
              <a:rPr lang="en-IN" dirty="0"/>
              <a:t>It is semiconservative</a:t>
            </a:r>
          </a:p>
          <a:p>
            <a:r>
              <a:rPr lang="en-IN" dirty="0" err="1"/>
              <a:t>Semidiscontinious</a:t>
            </a:r>
            <a:endParaRPr lang="en-IN" dirty="0"/>
          </a:p>
          <a:p>
            <a:r>
              <a:rPr lang="en-IN" dirty="0"/>
              <a:t>Okazaki fragments</a:t>
            </a:r>
          </a:p>
          <a:p>
            <a:r>
              <a:rPr lang="en-IN" dirty="0"/>
              <a:t>bidirectional</a:t>
            </a:r>
          </a:p>
        </p:txBody>
      </p:sp>
    </p:spTree>
    <p:extLst>
      <p:ext uri="{BB962C8B-B14F-4D97-AF65-F5344CB8AC3E}">
        <p14:creationId xmlns:p14="http://schemas.microsoft.com/office/powerpoint/2010/main" val="2349271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3D rendering of DNA">
            <a:extLst>
              <a:ext uri="{FF2B5EF4-FFF2-40B4-BE49-F238E27FC236}">
                <a16:creationId xmlns:a16="http://schemas.microsoft.com/office/drawing/2014/main" id="{FB7ABF6D-B6C3-4C85-3CC9-CC1464909CDB}"/>
              </a:ext>
            </a:extLst>
          </p:cNvPr>
          <p:cNvPicPr>
            <a:picLocks noChangeAspect="1"/>
          </p:cNvPicPr>
          <p:nvPr/>
        </p:nvPicPr>
        <p:blipFill rotWithShape="1">
          <a:blip r:embed="rId2"/>
          <a:srcRect l="25791" r="3407"/>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8333FB-6D99-8FC6-2A98-EB38929DECAC}"/>
              </a:ext>
            </a:extLst>
          </p:cNvPr>
          <p:cNvSpPr>
            <a:spLocks noGrp="1"/>
          </p:cNvSpPr>
          <p:nvPr>
            <p:ph type="title"/>
          </p:nvPr>
        </p:nvSpPr>
        <p:spPr>
          <a:xfrm>
            <a:off x="5827048" y="407987"/>
            <a:ext cx="5721484" cy="1325563"/>
          </a:xfrm>
        </p:spPr>
        <p:txBody>
          <a:bodyPr>
            <a:normAutofit/>
          </a:bodyPr>
          <a:lstStyle/>
          <a:p>
            <a:r>
              <a:rPr lang="en-IN" dirty="0"/>
              <a:t>Topoisomerase Type I</a:t>
            </a:r>
          </a:p>
        </p:txBody>
      </p:sp>
      <p:sp>
        <p:nvSpPr>
          <p:cNvPr id="3" name="Content Placeholder 2">
            <a:extLst>
              <a:ext uri="{FF2B5EF4-FFF2-40B4-BE49-F238E27FC236}">
                <a16:creationId xmlns:a16="http://schemas.microsoft.com/office/drawing/2014/main" id="{BE6E5410-834B-08EC-74CA-3FE55B8D57BE}"/>
              </a:ext>
            </a:extLst>
          </p:cNvPr>
          <p:cNvSpPr>
            <a:spLocks noGrp="1"/>
          </p:cNvSpPr>
          <p:nvPr>
            <p:ph idx="1"/>
          </p:nvPr>
        </p:nvSpPr>
        <p:spPr>
          <a:xfrm>
            <a:off x="5827048" y="1868487"/>
            <a:ext cx="5721484" cy="4351338"/>
          </a:xfrm>
        </p:spPr>
        <p:txBody>
          <a:bodyPr>
            <a:normAutofit/>
          </a:bodyPr>
          <a:lstStyle/>
          <a:p>
            <a:r>
              <a:rPr lang="en-IN" dirty="0"/>
              <a:t>Precedes replicating DNA</a:t>
            </a:r>
          </a:p>
          <a:p>
            <a:r>
              <a:rPr lang="en-IN" dirty="0"/>
              <a:t>Mechanism</a:t>
            </a:r>
          </a:p>
          <a:p>
            <a:pPr marL="514350" indent="-514350">
              <a:buAutoNum type="arabicPeriod"/>
            </a:pPr>
            <a:r>
              <a:rPr lang="en-IN" dirty="0"/>
              <a:t>Makes a </a:t>
            </a:r>
            <a:r>
              <a:rPr lang="en-IN" b="1" dirty="0"/>
              <a:t>cut</a:t>
            </a:r>
            <a:r>
              <a:rPr lang="en-IN" dirty="0"/>
              <a:t> in one strand and passes another strand through it. Seals gap.</a:t>
            </a:r>
          </a:p>
          <a:p>
            <a:pPr marL="514350" indent="-514350">
              <a:buAutoNum type="arabicPeriod"/>
            </a:pPr>
            <a:r>
              <a:rPr lang="en-IN" dirty="0"/>
              <a:t>Result outcome: </a:t>
            </a:r>
            <a:r>
              <a:rPr lang="en-IN" b="1" dirty="0"/>
              <a:t>Supercoiling</a:t>
            </a:r>
            <a:r>
              <a:rPr lang="en-IN" dirty="0"/>
              <a:t> as strands are </a:t>
            </a:r>
            <a:r>
              <a:rPr lang="en-IN" b="1" dirty="0"/>
              <a:t>separated</a:t>
            </a:r>
            <a:r>
              <a:rPr lang="en-IN" dirty="0"/>
              <a:t>, allows replication machinery to proceed</a:t>
            </a:r>
          </a:p>
        </p:txBody>
      </p:sp>
    </p:spTree>
    <p:extLst>
      <p:ext uri="{BB962C8B-B14F-4D97-AF65-F5344CB8AC3E}">
        <p14:creationId xmlns:p14="http://schemas.microsoft.com/office/powerpoint/2010/main" val="123200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9C471-4986-F965-47C7-387DB6F1867D}"/>
              </a:ext>
            </a:extLst>
          </p:cNvPr>
          <p:cNvSpPr>
            <a:spLocks noGrp="1"/>
          </p:cNvSpPr>
          <p:nvPr>
            <p:ph type="title"/>
          </p:nvPr>
        </p:nvSpPr>
        <p:spPr>
          <a:xfrm>
            <a:off x="686834" y="1153572"/>
            <a:ext cx="3200400" cy="4461163"/>
          </a:xfrm>
        </p:spPr>
        <p:txBody>
          <a:bodyPr>
            <a:normAutofit/>
          </a:bodyPr>
          <a:lstStyle/>
          <a:p>
            <a:r>
              <a:rPr lang="en-IN" b="1" dirty="0">
                <a:solidFill>
                  <a:srgbClr val="FFFFFF"/>
                </a:solidFill>
              </a:rPr>
              <a:t>The outcome of DNA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38479C-DEDE-1B3E-4C5D-D4CA282CD92D}"/>
              </a:ext>
            </a:extLst>
          </p:cNvPr>
          <p:cNvSpPr>
            <a:spLocks noGrp="1"/>
          </p:cNvSpPr>
          <p:nvPr>
            <p:ph idx="1"/>
          </p:nvPr>
        </p:nvSpPr>
        <p:spPr>
          <a:xfrm>
            <a:off x="4447308" y="591344"/>
            <a:ext cx="6906491" cy="5585619"/>
          </a:xfrm>
        </p:spPr>
        <p:txBody>
          <a:bodyPr anchor="ctr">
            <a:normAutofit/>
          </a:bodyPr>
          <a:lstStyle/>
          <a:p>
            <a:r>
              <a:rPr lang="en-IN" b="1" dirty="0"/>
              <a:t>DNA replication outcome </a:t>
            </a:r>
            <a:r>
              <a:rPr lang="en-IN" dirty="0"/>
              <a:t>in </a:t>
            </a:r>
            <a:r>
              <a:rPr lang="en-IN" b="1" dirty="0"/>
              <a:t>two identical daughter</a:t>
            </a:r>
            <a:r>
              <a:rPr lang="en-IN" dirty="0"/>
              <a:t> molecules each consisting of one </a:t>
            </a:r>
            <a:r>
              <a:rPr lang="en-IN" b="1" dirty="0"/>
              <a:t>old</a:t>
            </a:r>
            <a:r>
              <a:rPr lang="en-IN" dirty="0"/>
              <a:t>(original)strand and one </a:t>
            </a:r>
            <a:r>
              <a:rPr lang="en-IN" b="1" dirty="0"/>
              <a:t>newly-synthesised</a:t>
            </a:r>
            <a:r>
              <a:rPr lang="en-IN" dirty="0"/>
              <a:t> strand. The point where separation of the DNA occurs is called </a:t>
            </a:r>
            <a:r>
              <a:rPr lang="en-IN" b="1" dirty="0"/>
              <a:t>Replication Fork</a:t>
            </a:r>
          </a:p>
        </p:txBody>
      </p:sp>
    </p:spTree>
    <p:extLst>
      <p:ext uri="{BB962C8B-B14F-4D97-AF65-F5344CB8AC3E}">
        <p14:creationId xmlns:p14="http://schemas.microsoft.com/office/powerpoint/2010/main" val="405736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D8422CB5-B39B-6FC4-D669-66F74E1C10CE}"/>
              </a:ext>
            </a:extLst>
          </p:cNvPr>
          <p:cNvSpPr>
            <a:spLocks noGrp="1"/>
          </p:cNvSpPr>
          <p:nvPr>
            <p:ph type="title"/>
          </p:nvPr>
        </p:nvSpPr>
        <p:spPr>
          <a:xfrm>
            <a:off x="838200" y="365125"/>
            <a:ext cx="10515599" cy="1325563"/>
          </a:xfrm>
        </p:spPr>
        <p:txBody>
          <a:bodyPr>
            <a:normAutofit/>
          </a:bodyPr>
          <a:lstStyle/>
          <a:p>
            <a:r>
              <a:rPr lang="en-IN" b="1" dirty="0">
                <a:solidFill>
                  <a:schemeClr val="accent2"/>
                </a:solidFill>
              </a:rPr>
              <a:t>Helicase</a:t>
            </a:r>
          </a:p>
        </p:txBody>
      </p:sp>
      <p:sp>
        <p:nvSpPr>
          <p:cNvPr id="3" name="Content Placeholder 2">
            <a:extLst>
              <a:ext uri="{FF2B5EF4-FFF2-40B4-BE49-F238E27FC236}">
                <a16:creationId xmlns:a16="http://schemas.microsoft.com/office/drawing/2014/main" id="{B92F0BAC-8956-15AC-114D-2D0565693728}"/>
              </a:ext>
            </a:extLst>
          </p:cNvPr>
          <p:cNvSpPr>
            <a:spLocks noGrp="1"/>
          </p:cNvSpPr>
          <p:nvPr>
            <p:ph idx="1"/>
          </p:nvPr>
        </p:nvSpPr>
        <p:spPr>
          <a:xfrm>
            <a:off x="838200" y="1825625"/>
            <a:ext cx="5393361" cy="4351338"/>
          </a:xfrm>
        </p:spPr>
        <p:txBody>
          <a:bodyPr>
            <a:normAutofit/>
          </a:bodyPr>
          <a:lstStyle/>
          <a:p>
            <a:r>
              <a:rPr lang="en-IN" b="1" dirty="0"/>
              <a:t>Operates</a:t>
            </a:r>
            <a:r>
              <a:rPr lang="en-IN" dirty="0"/>
              <a:t> in Replication Fork</a:t>
            </a:r>
          </a:p>
          <a:p>
            <a:r>
              <a:rPr lang="en-IN" dirty="0"/>
              <a:t>Separated strands to allow DNA polymerase to function on </a:t>
            </a:r>
            <a:r>
              <a:rPr lang="en-IN" b="1" dirty="0"/>
              <a:t>single</a:t>
            </a:r>
            <a:r>
              <a:rPr lang="en-IN" dirty="0"/>
              <a:t> strands</a:t>
            </a:r>
          </a:p>
          <a:p>
            <a:r>
              <a:rPr lang="en-IN" dirty="0"/>
              <a:t>Translocate along single strain in 5’ -&gt; 3’ or 3’ -&gt; 5’ direction by hydrolysing ATP </a:t>
            </a:r>
          </a:p>
          <a:p>
            <a:endParaRPr lang="en-IN"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Diagram, shape&#10;&#10;Description automatically generated">
            <a:extLst>
              <a:ext uri="{FF2B5EF4-FFF2-40B4-BE49-F238E27FC236}">
                <a16:creationId xmlns:a16="http://schemas.microsoft.com/office/drawing/2014/main" id="{167CF2C4-3666-56D9-1E1F-99F4ADB64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117" y="3930555"/>
            <a:ext cx="6145410" cy="2602999"/>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1174606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7388-1B87-085E-5748-AE7629106BF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Some of main Steps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D5683C24-A27D-772C-37B3-6475AFBD85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1624" y="655693"/>
            <a:ext cx="7747288" cy="5519181"/>
          </a:xfrm>
          <a:prstGeom prst="rect">
            <a:avLst/>
          </a:prstGeom>
        </p:spPr>
      </p:pic>
    </p:spTree>
    <p:extLst>
      <p:ext uri="{BB962C8B-B14F-4D97-AF65-F5344CB8AC3E}">
        <p14:creationId xmlns:p14="http://schemas.microsoft.com/office/powerpoint/2010/main" val="938205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8BC-4384-E733-1B36-B5A6D16C926C}"/>
              </a:ext>
            </a:extLst>
          </p:cNvPr>
          <p:cNvSpPr>
            <a:spLocks noGrp="1"/>
          </p:cNvSpPr>
          <p:nvPr>
            <p:ph type="title"/>
          </p:nvPr>
        </p:nvSpPr>
        <p:spPr/>
        <p:txBody>
          <a:bodyPr/>
          <a:lstStyle/>
          <a:p>
            <a:r>
              <a:rPr lang="en-IN" b="1" dirty="0"/>
              <a:t>Strand Separation</a:t>
            </a:r>
          </a:p>
        </p:txBody>
      </p:sp>
      <p:sp>
        <p:nvSpPr>
          <p:cNvPr id="3" name="Content Placeholder 2">
            <a:extLst>
              <a:ext uri="{FF2B5EF4-FFF2-40B4-BE49-F238E27FC236}">
                <a16:creationId xmlns:a16="http://schemas.microsoft.com/office/drawing/2014/main" id="{F78CAF76-E8C7-88A6-0D1C-160D518DCC83}"/>
              </a:ext>
            </a:extLst>
          </p:cNvPr>
          <p:cNvSpPr>
            <a:spLocks noGrp="1"/>
          </p:cNvSpPr>
          <p:nvPr>
            <p:ph idx="1"/>
          </p:nvPr>
        </p:nvSpPr>
        <p:spPr/>
        <p:txBody>
          <a:bodyPr/>
          <a:lstStyle/>
          <a:p>
            <a:r>
              <a:rPr lang="en-IN" dirty="0"/>
              <a:t>Replication starts at </a:t>
            </a:r>
            <a:r>
              <a:rPr lang="en-IN" b="1" dirty="0"/>
              <a:t>multiple</a:t>
            </a:r>
            <a:r>
              <a:rPr lang="en-IN" dirty="0"/>
              <a:t> origins in </a:t>
            </a:r>
            <a:r>
              <a:rPr lang="en-IN" b="1" dirty="0"/>
              <a:t>Eukaryotic</a:t>
            </a:r>
            <a:r>
              <a:rPr lang="en-IN" dirty="0"/>
              <a:t> cells</a:t>
            </a:r>
          </a:p>
          <a:p>
            <a:r>
              <a:rPr lang="en-IN" dirty="0"/>
              <a:t>DNA </a:t>
            </a:r>
            <a:r>
              <a:rPr lang="en-IN" b="1" dirty="0"/>
              <a:t>helicase</a:t>
            </a:r>
            <a:r>
              <a:rPr lang="en-IN" dirty="0"/>
              <a:t> cause </a:t>
            </a:r>
            <a:r>
              <a:rPr lang="en-IN" b="1" dirty="0"/>
              <a:t>unwinding</a:t>
            </a:r>
            <a:r>
              <a:rPr lang="en-IN" dirty="0"/>
              <a:t> of the duplex DNA from both sides</a:t>
            </a:r>
          </a:p>
          <a:p>
            <a:r>
              <a:rPr lang="en-IN" dirty="0"/>
              <a:t>DNA </a:t>
            </a:r>
            <a:r>
              <a:rPr lang="en-IN" b="1" dirty="0"/>
              <a:t>topoisomerases</a:t>
            </a:r>
            <a:r>
              <a:rPr lang="en-IN" dirty="0"/>
              <a:t> relax the supercoiled DNA ahead of the replication fork</a:t>
            </a:r>
          </a:p>
          <a:p>
            <a:r>
              <a:rPr lang="en-IN" dirty="0"/>
              <a:t>Proceeds in both directions</a:t>
            </a:r>
          </a:p>
        </p:txBody>
      </p:sp>
      <p:pic>
        <p:nvPicPr>
          <p:cNvPr id="5" name="Picture 4" descr="Diagram&#10;&#10;Description automatically generated">
            <a:extLst>
              <a:ext uri="{FF2B5EF4-FFF2-40B4-BE49-F238E27FC236}">
                <a16:creationId xmlns:a16="http://schemas.microsoft.com/office/drawing/2014/main" id="{86222CC1-B329-FA5D-7D44-3CAAEB795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411" y="4090737"/>
            <a:ext cx="5332997" cy="206441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3B6A6A1-4FDD-E5DE-10CE-27112E78BC72}"/>
                  </a:ext>
                </a:extLst>
              </p14:cNvPr>
              <p14:cNvContentPartPr/>
              <p14:nvPr/>
            </p14:nvContentPartPr>
            <p14:xfrm>
              <a:off x="10589636" y="4319898"/>
              <a:ext cx="42120" cy="55800"/>
            </p14:xfrm>
          </p:contentPart>
        </mc:Choice>
        <mc:Fallback xmlns="">
          <p:pic>
            <p:nvPicPr>
              <p:cNvPr id="6" name="Ink 5">
                <a:extLst>
                  <a:ext uri="{FF2B5EF4-FFF2-40B4-BE49-F238E27FC236}">
                    <a16:creationId xmlns:a16="http://schemas.microsoft.com/office/drawing/2014/main" id="{13B6A6A1-4FDD-E5DE-10CE-27112E78BC72}"/>
                  </a:ext>
                </a:extLst>
              </p:cNvPr>
              <p:cNvPicPr/>
              <p:nvPr/>
            </p:nvPicPr>
            <p:blipFill>
              <a:blip r:embed="rId4"/>
              <a:stretch>
                <a:fillRect/>
              </a:stretch>
            </p:blipFill>
            <p:spPr>
              <a:xfrm>
                <a:off x="10553636" y="4284258"/>
                <a:ext cx="113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4D3E54C-27A3-4C07-D572-48C6A19A17B0}"/>
                  </a:ext>
                </a:extLst>
              </p14:cNvPr>
              <p14:cNvContentPartPr/>
              <p14:nvPr/>
            </p14:nvContentPartPr>
            <p14:xfrm>
              <a:off x="6390236" y="4339698"/>
              <a:ext cx="24120" cy="24120"/>
            </p14:xfrm>
          </p:contentPart>
        </mc:Choice>
        <mc:Fallback xmlns="">
          <p:pic>
            <p:nvPicPr>
              <p:cNvPr id="7" name="Ink 6">
                <a:extLst>
                  <a:ext uri="{FF2B5EF4-FFF2-40B4-BE49-F238E27FC236}">
                    <a16:creationId xmlns:a16="http://schemas.microsoft.com/office/drawing/2014/main" id="{84D3E54C-27A3-4C07-D572-48C6A19A17B0}"/>
                  </a:ext>
                </a:extLst>
              </p:cNvPr>
              <p:cNvPicPr/>
              <p:nvPr/>
            </p:nvPicPr>
            <p:blipFill>
              <a:blip r:embed="rId6"/>
              <a:stretch>
                <a:fillRect/>
              </a:stretch>
            </p:blipFill>
            <p:spPr>
              <a:xfrm>
                <a:off x="6354236" y="4304058"/>
                <a:ext cx="95760" cy="95760"/>
              </a:xfrm>
              <a:prstGeom prst="rect">
                <a:avLst/>
              </a:prstGeom>
            </p:spPr>
          </p:pic>
        </mc:Fallback>
      </mc:AlternateContent>
      <p:sp>
        <p:nvSpPr>
          <p:cNvPr id="8" name="TextBox 7">
            <a:extLst>
              <a:ext uri="{FF2B5EF4-FFF2-40B4-BE49-F238E27FC236}">
                <a16:creationId xmlns:a16="http://schemas.microsoft.com/office/drawing/2014/main" id="{1907D4A2-AFEE-ADFB-D0FD-94D2A961FB6F}"/>
              </a:ext>
            </a:extLst>
          </p:cNvPr>
          <p:cNvSpPr txBox="1"/>
          <p:nvPr/>
        </p:nvSpPr>
        <p:spPr>
          <a:xfrm>
            <a:off x="8475260" y="3493827"/>
            <a:ext cx="2715904" cy="369332"/>
          </a:xfrm>
          <a:prstGeom prst="rect">
            <a:avLst/>
          </a:prstGeom>
          <a:noFill/>
        </p:spPr>
        <p:txBody>
          <a:bodyPr wrap="square" rtlCol="0">
            <a:spAutoFit/>
          </a:bodyPr>
          <a:lstStyle/>
          <a:p>
            <a:r>
              <a:rPr lang="en-IN" dirty="0"/>
              <a:t>Replication Point</a:t>
            </a:r>
          </a:p>
        </p:txBody>
      </p:sp>
      <p:grpSp>
        <p:nvGrpSpPr>
          <p:cNvPr id="15" name="Group 14">
            <a:extLst>
              <a:ext uri="{FF2B5EF4-FFF2-40B4-BE49-F238E27FC236}">
                <a16:creationId xmlns:a16="http://schemas.microsoft.com/office/drawing/2014/main" id="{1BAC266C-530E-9C59-E373-ED419CA481D4}"/>
              </a:ext>
            </a:extLst>
          </p:cNvPr>
          <p:cNvGrpSpPr/>
          <p:nvPr/>
        </p:nvGrpSpPr>
        <p:grpSpPr>
          <a:xfrm>
            <a:off x="10208396" y="3669738"/>
            <a:ext cx="532440" cy="401040"/>
            <a:chOff x="10208396" y="3669738"/>
            <a:chExt cx="532440" cy="40104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4387EDB-45B9-3A83-EB22-D51DE1C1B2E4}"/>
                    </a:ext>
                  </a:extLst>
                </p14:cNvPr>
                <p14:cNvContentPartPr/>
                <p14:nvPr/>
              </p14:nvContentPartPr>
              <p14:xfrm>
                <a:off x="10208396" y="3669738"/>
                <a:ext cx="384840" cy="401040"/>
              </p14:xfrm>
            </p:contentPart>
          </mc:Choice>
          <mc:Fallback xmlns="">
            <p:pic>
              <p:nvPicPr>
                <p:cNvPr id="11" name="Ink 10">
                  <a:extLst>
                    <a:ext uri="{FF2B5EF4-FFF2-40B4-BE49-F238E27FC236}">
                      <a16:creationId xmlns:a16="http://schemas.microsoft.com/office/drawing/2014/main" id="{94387EDB-45B9-3A83-EB22-D51DE1C1B2E4}"/>
                    </a:ext>
                  </a:extLst>
                </p:cNvPr>
                <p:cNvPicPr/>
                <p:nvPr/>
              </p:nvPicPr>
              <p:blipFill>
                <a:blip r:embed="rId8"/>
                <a:stretch>
                  <a:fillRect/>
                </a:stretch>
              </p:blipFill>
              <p:spPr>
                <a:xfrm>
                  <a:off x="10199396" y="3661098"/>
                  <a:ext cx="40248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FC2EAC97-F9BC-0D4E-D635-97AAAE7CD83D}"/>
                    </a:ext>
                  </a:extLst>
                </p14:cNvPr>
                <p14:cNvContentPartPr/>
                <p14:nvPr/>
              </p14:nvContentPartPr>
              <p14:xfrm>
                <a:off x="10467596" y="3930018"/>
                <a:ext cx="95760" cy="93240"/>
              </p14:xfrm>
            </p:contentPart>
          </mc:Choice>
          <mc:Fallback xmlns="">
            <p:pic>
              <p:nvPicPr>
                <p:cNvPr id="12" name="Ink 11">
                  <a:extLst>
                    <a:ext uri="{FF2B5EF4-FFF2-40B4-BE49-F238E27FC236}">
                      <a16:creationId xmlns:a16="http://schemas.microsoft.com/office/drawing/2014/main" id="{FC2EAC97-F9BC-0D4E-D635-97AAAE7CD83D}"/>
                    </a:ext>
                  </a:extLst>
                </p:cNvPr>
                <p:cNvPicPr/>
                <p:nvPr/>
              </p:nvPicPr>
              <p:blipFill>
                <a:blip r:embed="rId10"/>
                <a:stretch>
                  <a:fillRect/>
                </a:stretch>
              </p:blipFill>
              <p:spPr>
                <a:xfrm>
                  <a:off x="10458956" y="3921378"/>
                  <a:ext cx="1134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73489974-08FE-0970-B115-011AB9E81072}"/>
                    </a:ext>
                  </a:extLst>
                </p14:cNvPr>
                <p14:cNvContentPartPr/>
                <p14:nvPr/>
              </p14:nvContentPartPr>
              <p14:xfrm>
                <a:off x="10602596" y="3840738"/>
                <a:ext cx="138240" cy="174960"/>
              </p14:xfrm>
            </p:contentPart>
          </mc:Choice>
          <mc:Fallback xmlns="">
            <p:pic>
              <p:nvPicPr>
                <p:cNvPr id="14" name="Ink 13">
                  <a:extLst>
                    <a:ext uri="{FF2B5EF4-FFF2-40B4-BE49-F238E27FC236}">
                      <a16:creationId xmlns:a16="http://schemas.microsoft.com/office/drawing/2014/main" id="{73489974-08FE-0970-B115-011AB9E81072}"/>
                    </a:ext>
                  </a:extLst>
                </p:cNvPr>
                <p:cNvPicPr/>
                <p:nvPr/>
              </p:nvPicPr>
              <p:blipFill>
                <a:blip r:embed="rId12"/>
                <a:stretch>
                  <a:fillRect/>
                </a:stretch>
              </p:blipFill>
              <p:spPr>
                <a:xfrm>
                  <a:off x="10593956" y="3832098"/>
                  <a:ext cx="155880" cy="192600"/>
                </a:xfrm>
                <a:prstGeom prst="rect">
                  <a:avLst/>
                </a:prstGeom>
              </p:spPr>
            </p:pic>
          </mc:Fallback>
        </mc:AlternateContent>
      </p:grpSp>
      <p:grpSp>
        <p:nvGrpSpPr>
          <p:cNvPr id="23" name="Group 22">
            <a:extLst>
              <a:ext uri="{FF2B5EF4-FFF2-40B4-BE49-F238E27FC236}">
                <a16:creationId xmlns:a16="http://schemas.microsoft.com/office/drawing/2014/main" id="{E6DB89CC-9833-0F93-47AB-3943FCBF5D41}"/>
              </a:ext>
            </a:extLst>
          </p:cNvPr>
          <p:cNvGrpSpPr/>
          <p:nvPr/>
        </p:nvGrpSpPr>
        <p:grpSpPr>
          <a:xfrm>
            <a:off x="6352076" y="3629778"/>
            <a:ext cx="2150640" cy="524520"/>
            <a:chOff x="6352076" y="3629778"/>
            <a:chExt cx="2150640" cy="524520"/>
          </a:xfrm>
        </p:grpSpPr>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4AA78BA-AA13-325F-CB4F-8A03034EE543}"/>
                    </a:ext>
                  </a:extLst>
                </p14:cNvPr>
                <p14:cNvContentPartPr/>
                <p14:nvPr/>
              </p14:nvContentPartPr>
              <p14:xfrm>
                <a:off x="6352076" y="3629778"/>
                <a:ext cx="2150640" cy="524520"/>
              </p14:xfrm>
            </p:contentPart>
          </mc:Choice>
          <mc:Fallback xmlns="">
            <p:pic>
              <p:nvPicPr>
                <p:cNvPr id="21" name="Ink 20">
                  <a:extLst>
                    <a:ext uri="{FF2B5EF4-FFF2-40B4-BE49-F238E27FC236}">
                      <a16:creationId xmlns:a16="http://schemas.microsoft.com/office/drawing/2014/main" id="{84AA78BA-AA13-325F-CB4F-8A03034EE543}"/>
                    </a:ext>
                  </a:extLst>
                </p:cNvPr>
                <p:cNvPicPr/>
                <p:nvPr/>
              </p:nvPicPr>
              <p:blipFill>
                <a:blip r:embed="rId14"/>
                <a:stretch>
                  <a:fillRect/>
                </a:stretch>
              </p:blipFill>
              <p:spPr>
                <a:xfrm>
                  <a:off x="6343436" y="3621138"/>
                  <a:ext cx="216828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119FA4C7-138F-9A20-C6CE-DAAA61830A22}"/>
                    </a:ext>
                  </a:extLst>
                </p14:cNvPr>
                <p14:cNvContentPartPr/>
                <p14:nvPr/>
              </p14:nvContentPartPr>
              <p14:xfrm>
                <a:off x="6375836" y="4039458"/>
                <a:ext cx="92880" cy="52560"/>
              </p14:xfrm>
            </p:contentPart>
          </mc:Choice>
          <mc:Fallback xmlns="">
            <p:pic>
              <p:nvPicPr>
                <p:cNvPr id="22" name="Ink 21">
                  <a:extLst>
                    <a:ext uri="{FF2B5EF4-FFF2-40B4-BE49-F238E27FC236}">
                      <a16:creationId xmlns:a16="http://schemas.microsoft.com/office/drawing/2014/main" id="{119FA4C7-138F-9A20-C6CE-DAAA61830A22}"/>
                    </a:ext>
                  </a:extLst>
                </p:cNvPr>
                <p:cNvPicPr/>
                <p:nvPr/>
              </p:nvPicPr>
              <p:blipFill>
                <a:blip r:embed="rId16"/>
                <a:stretch>
                  <a:fillRect/>
                </a:stretch>
              </p:blipFill>
              <p:spPr>
                <a:xfrm>
                  <a:off x="6367196" y="4030818"/>
                  <a:ext cx="110520" cy="70200"/>
                </a:xfrm>
                <a:prstGeom prst="rect">
                  <a:avLst/>
                </a:prstGeom>
              </p:spPr>
            </p:pic>
          </mc:Fallback>
        </mc:AlternateContent>
      </p:grpSp>
    </p:spTree>
    <p:extLst>
      <p:ext uri="{BB962C8B-B14F-4D97-AF65-F5344CB8AC3E}">
        <p14:creationId xmlns:p14="http://schemas.microsoft.com/office/powerpoint/2010/main" val="2517709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5198-2085-A48D-3B51-D7A9022A58CE}"/>
              </a:ext>
            </a:extLst>
          </p:cNvPr>
          <p:cNvSpPr>
            <a:spLocks noGrp="1"/>
          </p:cNvSpPr>
          <p:nvPr>
            <p:ph type="title"/>
          </p:nvPr>
        </p:nvSpPr>
        <p:spPr>
          <a:xfrm>
            <a:off x="5677469" y="0"/>
            <a:ext cx="8916836" cy="1325563"/>
          </a:xfrm>
        </p:spPr>
        <p:txBody>
          <a:bodyPr/>
          <a:lstStyle/>
          <a:p>
            <a:r>
              <a:rPr lang="en-IN" b="1" dirty="0">
                <a:solidFill>
                  <a:schemeClr val="accent2"/>
                </a:solidFill>
              </a:rPr>
              <a:t>2 forks</a:t>
            </a:r>
          </a:p>
        </p:txBody>
      </p:sp>
      <p:graphicFrame>
        <p:nvGraphicFramePr>
          <p:cNvPr id="27" name="Content Placeholder 2">
            <a:extLst>
              <a:ext uri="{FF2B5EF4-FFF2-40B4-BE49-F238E27FC236}">
                <a16:creationId xmlns:a16="http://schemas.microsoft.com/office/drawing/2014/main" id="{8A785354-8103-B9B2-DD13-6F73CB5AB3E7}"/>
              </a:ext>
            </a:extLst>
          </p:cNvPr>
          <p:cNvGraphicFramePr>
            <a:graphicFrameLocks noGrp="1"/>
          </p:cNvGraphicFramePr>
          <p:nvPr>
            <p:ph idx="1"/>
            <p:extLst>
              <p:ext uri="{D42A27DB-BD31-4B8C-83A1-F6EECF244321}">
                <p14:modId xmlns:p14="http://schemas.microsoft.com/office/powerpoint/2010/main" val="1670426283"/>
              </p:ext>
            </p:extLst>
          </p:nvPr>
        </p:nvGraphicFramePr>
        <p:xfrm>
          <a:off x="224590" y="770021"/>
          <a:ext cx="4860758" cy="5406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descr="Chart, radar chart&#10;&#10;Description automatically generated">
            <a:extLst>
              <a:ext uri="{FF2B5EF4-FFF2-40B4-BE49-F238E27FC236}">
                <a16:creationId xmlns:a16="http://schemas.microsoft.com/office/drawing/2014/main" id="{7BA66356-D227-94F8-74E4-0F2CB52E5A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1679" y="925681"/>
            <a:ext cx="3370996" cy="1685925"/>
          </a:xfrm>
          <a:prstGeom prst="rect">
            <a:avLst/>
          </a:prstGeom>
        </p:spPr>
      </p:pic>
      <p:pic>
        <p:nvPicPr>
          <p:cNvPr id="16" name="Picture 15" descr="Diagram&#10;&#10;Description automatically generated">
            <a:extLst>
              <a:ext uri="{FF2B5EF4-FFF2-40B4-BE49-F238E27FC236}">
                <a16:creationId xmlns:a16="http://schemas.microsoft.com/office/drawing/2014/main" id="{D4004E5A-3AD2-E34D-3E15-56A751E351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4316" y="3481137"/>
            <a:ext cx="6328610" cy="2991853"/>
          </a:xfrm>
          <a:prstGeom prst="rect">
            <a:avLst/>
          </a:prstGeom>
        </p:spPr>
      </p:pic>
      <p:sp>
        <p:nvSpPr>
          <p:cNvPr id="17" name="TextBox 16">
            <a:extLst>
              <a:ext uri="{FF2B5EF4-FFF2-40B4-BE49-F238E27FC236}">
                <a16:creationId xmlns:a16="http://schemas.microsoft.com/office/drawing/2014/main" id="{F2860423-9572-E99F-6E89-5C94B4813AD1}"/>
              </a:ext>
            </a:extLst>
          </p:cNvPr>
          <p:cNvSpPr txBox="1"/>
          <p:nvPr/>
        </p:nvSpPr>
        <p:spPr>
          <a:xfrm>
            <a:off x="4967786" y="6014352"/>
            <a:ext cx="3785937" cy="369332"/>
          </a:xfrm>
          <a:prstGeom prst="rect">
            <a:avLst/>
          </a:prstGeom>
          <a:noFill/>
        </p:spPr>
        <p:txBody>
          <a:bodyPr wrap="square" rtlCol="0">
            <a:spAutoFit/>
          </a:bodyPr>
          <a:lstStyle/>
          <a:p>
            <a:r>
              <a:rPr lang="en-IN" dirty="0"/>
              <a:t>Replication fork</a:t>
            </a:r>
          </a:p>
        </p:txBody>
      </p:sp>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4495E04-EAC5-4375-47FF-9FE648AF8F0E}"/>
                  </a:ext>
                </a:extLst>
              </p14:cNvPr>
              <p14:cNvContentPartPr/>
              <p14:nvPr/>
            </p14:nvContentPartPr>
            <p14:xfrm>
              <a:off x="2052568" y="6111556"/>
              <a:ext cx="360" cy="360"/>
            </p14:xfrm>
          </p:contentPart>
        </mc:Choice>
        <mc:Fallback xmlns="">
          <p:pic>
            <p:nvPicPr>
              <p:cNvPr id="19" name="Ink 18">
                <a:extLst>
                  <a:ext uri="{FF2B5EF4-FFF2-40B4-BE49-F238E27FC236}">
                    <a16:creationId xmlns:a16="http://schemas.microsoft.com/office/drawing/2014/main" id="{74495E04-EAC5-4375-47FF-9FE648AF8F0E}"/>
                  </a:ext>
                </a:extLst>
              </p:cNvPr>
              <p:cNvPicPr/>
              <p:nvPr/>
            </p:nvPicPr>
            <p:blipFill>
              <a:blip r:embed="rId10"/>
              <a:stretch>
                <a:fillRect/>
              </a:stretch>
            </p:blipFill>
            <p:spPr>
              <a:xfrm>
                <a:off x="2043568" y="6102556"/>
                <a:ext cx="18000" cy="18000"/>
              </a:xfrm>
              <a:prstGeom prst="rect">
                <a:avLst/>
              </a:prstGeom>
            </p:spPr>
          </p:pic>
        </mc:Fallback>
      </mc:AlternateContent>
      <p:grpSp>
        <p:nvGrpSpPr>
          <p:cNvPr id="24" name="Group 23">
            <a:extLst>
              <a:ext uri="{FF2B5EF4-FFF2-40B4-BE49-F238E27FC236}">
                <a16:creationId xmlns:a16="http://schemas.microsoft.com/office/drawing/2014/main" id="{25FDB321-F29B-4A2D-4CAC-B007C4F66884}"/>
              </a:ext>
            </a:extLst>
          </p:cNvPr>
          <p:cNvGrpSpPr/>
          <p:nvPr/>
        </p:nvGrpSpPr>
        <p:grpSpPr>
          <a:xfrm>
            <a:off x="5457421" y="5107522"/>
            <a:ext cx="2021760" cy="945720"/>
            <a:chOff x="5293648" y="4957396"/>
            <a:chExt cx="2021760" cy="945720"/>
          </a:xfrm>
        </p:grpSpPr>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95B9DD64-CF3D-0A00-9782-F86525955FAE}"/>
                    </a:ext>
                  </a:extLst>
                </p14:cNvPr>
                <p14:cNvContentPartPr/>
                <p14:nvPr/>
              </p14:nvContentPartPr>
              <p14:xfrm>
                <a:off x="5293648" y="4999876"/>
                <a:ext cx="1985760" cy="903240"/>
              </p14:xfrm>
            </p:contentPart>
          </mc:Choice>
          <mc:Fallback xmlns="">
            <p:pic>
              <p:nvPicPr>
                <p:cNvPr id="20" name="Ink 19">
                  <a:extLst>
                    <a:ext uri="{FF2B5EF4-FFF2-40B4-BE49-F238E27FC236}">
                      <a16:creationId xmlns:a16="http://schemas.microsoft.com/office/drawing/2014/main" id="{95B9DD64-CF3D-0A00-9782-F86525955FAE}"/>
                    </a:ext>
                  </a:extLst>
                </p:cNvPr>
                <p:cNvPicPr/>
                <p:nvPr/>
              </p:nvPicPr>
              <p:blipFill>
                <a:blip r:embed="rId12"/>
                <a:stretch>
                  <a:fillRect/>
                </a:stretch>
              </p:blipFill>
              <p:spPr>
                <a:xfrm>
                  <a:off x="5284648" y="4990876"/>
                  <a:ext cx="2003400" cy="92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449C7E54-1C20-4539-47FC-8C366DCF3AB9}"/>
                    </a:ext>
                  </a:extLst>
                </p14:cNvPr>
                <p14:cNvContentPartPr/>
                <p14:nvPr/>
              </p14:nvContentPartPr>
              <p14:xfrm>
                <a:off x="7243408" y="4972876"/>
                <a:ext cx="72000" cy="256320"/>
              </p14:xfrm>
            </p:contentPart>
          </mc:Choice>
          <mc:Fallback xmlns="">
            <p:pic>
              <p:nvPicPr>
                <p:cNvPr id="21" name="Ink 20">
                  <a:extLst>
                    <a:ext uri="{FF2B5EF4-FFF2-40B4-BE49-F238E27FC236}">
                      <a16:creationId xmlns:a16="http://schemas.microsoft.com/office/drawing/2014/main" id="{449C7E54-1C20-4539-47FC-8C366DCF3AB9}"/>
                    </a:ext>
                  </a:extLst>
                </p:cNvPr>
                <p:cNvPicPr/>
                <p:nvPr/>
              </p:nvPicPr>
              <p:blipFill>
                <a:blip r:embed="rId14"/>
                <a:stretch>
                  <a:fillRect/>
                </a:stretch>
              </p:blipFill>
              <p:spPr>
                <a:xfrm>
                  <a:off x="7234363" y="4963876"/>
                  <a:ext cx="89729"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DDBC943F-648A-CA27-E943-EC5AB09FA67A}"/>
                    </a:ext>
                  </a:extLst>
                </p14:cNvPr>
                <p14:cNvContentPartPr/>
                <p14:nvPr/>
              </p14:nvContentPartPr>
              <p14:xfrm>
                <a:off x="6977728" y="4957396"/>
                <a:ext cx="288360" cy="96480"/>
              </p14:xfrm>
            </p:contentPart>
          </mc:Choice>
          <mc:Fallback xmlns="">
            <p:pic>
              <p:nvPicPr>
                <p:cNvPr id="23" name="Ink 22">
                  <a:extLst>
                    <a:ext uri="{FF2B5EF4-FFF2-40B4-BE49-F238E27FC236}">
                      <a16:creationId xmlns:a16="http://schemas.microsoft.com/office/drawing/2014/main" id="{DDBC943F-648A-CA27-E943-EC5AB09FA67A}"/>
                    </a:ext>
                  </a:extLst>
                </p:cNvPr>
                <p:cNvPicPr/>
                <p:nvPr/>
              </p:nvPicPr>
              <p:blipFill>
                <a:blip r:embed="rId16"/>
                <a:stretch>
                  <a:fillRect/>
                </a:stretch>
              </p:blipFill>
              <p:spPr>
                <a:xfrm>
                  <a:off x="6968728" y="4948362"/>
                  <a:ext cx="306000" cy="114186"/>
                </a:xfrm>
                <a:prstGeom prst="rect">
                  <a:avLst/>
                </a:prstGeom>
              </p:spPr>
            </p:pic>
          </mc:Fallback>
        </mc:AlternateContent>
      </p:grpSp>
      <p:sp>
        <p:nvSpPr>
          <p:cNvPr id="25" name="TextBox 24">
            <a:extLst>
              <a:ext uri="{FF2B5EF4-FFF2-40B4-BE49-F238E27FC236}">
                <a16:creationId xmlns:a16="http://schemas.microsoft.com/office/drawing/2014/main" id="{47756D6C-A552-D6D7-89D5-795C9D2D431E}"/>
              </a:ext>
            </a:extLst>
          </p:cNvPr>
          <p:cNvSpPr txBox="1"/>
          <p:nvPr/>
        </p:nvSpPr>
        <p:spPr>
          <a:xfrm>
            <a:off x="7693746" y="2882072"/>
            <a:ext cx="3978442" cy="369332"/>
          </a:xfrm>
          <a:prstGeom prst="rect">
            <a:avLst/>
          </a:prstGeom>
          <a:noFill/>
        </p:spPr>
        <p:txBody>
          <a:bodyPr wrap="square" rtlCol="0">
            <a:spAutoFit/>
          </a:bodyPr>
          <a:lstStyle/>
          <a:p>
            <a:r>
              <a:rPr lang="en-IN" dirty="0"/>
              <a:t>2 replication forks in DNA </a:t>
            </a:r>
          </a:p>
        </p:txBody>
      </p:sp>
    </p:spTree>
    <p:extLst>
      <p:ext uri="{BB962C8B-B14F-4D97-AF65-F5344CB8AC3E}">
        <p14:creationId xmlns:p14="http://schemas.microsoft.com/office/powerpoint/2010/main" val="1716742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4A166-54C3-5FD8-34D6-D027C9F5946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dirty="0">
                <a:solidFill>
                  <a:schemeClr val="tx1"/>
                </a:solidFill>
                <a:latin typeface="+mj-lt"/>
                <a:ea typeface="+mj-ea"/>
                <a:cs typeface="+mj-cs"/>
              </a:rPr>
              <a:t>Formation of replication fork and </a:t>
            </a:r>
            <a:r>
              <a:rPr lang="en-US" sz="4100" b="1" kern="1200" dirty="0">
                <a:solidFill>
                  <a:schemeClr val="tx1"/>
                </a:solidFill>
                <a:latin typeface="+mj-lt"/>
                <a:ea typeface="+mj-ea"/>
                <a:cs typeface="+mj-cs"/>
              </a:rPr>
              <a:t>SSBs</a:t>
            </a:r>
            <a:r>
              <a:rPr lang="en-US" sz="4100" kern="1200" dirty="0">
                <a:solidFill>
                  <a:schemeClr val="tx1"/>
                </a:solidFill>
                <a:latin typeface="+mj-lt"/>
                <a:ea typeface="+mj-ea"/>
                <a:cs typeface="+mj-cs"/>
              </a:rPr>
              <a:t> bind to </a:t>
            </a:r>
            <a:r>
              <a:rPr lang="en-US" sz="4100" b="1" kern="1200" dirty="0">
                <a:solidFill>
                  <a:schemeClr val="tx1"/>
                </a:solidFill>
                <a:latin typeface="+mj-lt"/>
                <a:ea typeface="+mj-ea"/>
                <a:cs typeface="+mj-cs"/>
              </a:rPr>
              <a:t>stabilize</a:t>
            </a:r>
            <a:r>
              <a:rPr lang="en-US" sz="4100" kern="1200" dirty="0">
                <a:solidFill>
                  <a:schemeClr val="tx1"/>
                </a:solidFill>
                <a:latin typeface="+mj-lt"/>
                <a:ea typeface="+mj-ea"/>
                <a:cs typeface="+mj-cs"/>
              </a:rPr>
              <a:t> ssDNA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0B823F0-E98B-CD71-F74E-A720DC41CA5A}"/>
              </a:ext>
            </a:extLst>
          </p:cNvPr>
          <p:cNvPicPr>
            <a:picLocks noGrp="1" noChangeAspect="1"/>
          </p:cNvPicPr>
          <p:nvPr>
            <p:ph idx="1"/>
          </p:nvPr>
        </p:nvPicPr>
        <p:blipFill rotWithShape="1">
          <a:blip r:embed="rId2"/>
          <a:srcRect t="18212" r="10328" b="7573"/>
          <a:stretch/>
        </p:blipFill>
        <p:spPr>
          <a:xfrm>
            <a:off x="4688844" y="640080"/>
            <a:ext cx="7145520" cy="5550408"/>
          </a:xfrm>
          <a:prstGeom prst="rect">
            <a:avLst/>
          </a:prstGeom>
        </p:spPr>
      </p:pic>
    </p:spTree>
    <p:extLst>
      <p:ext uri="{BB962C8B-B14F-4D97-AF65-F5344CB8AC3E}">
        <p14:creationId xmlns:p14="http://schemas.microsoft.com/office/powerpoint/2010/main" val="4087128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87B2-88E4-8297-7008-0DD275A0CDDA}"/>
              </a:ext>
            </a:extLst>
          </p:cNvPr>
          <p:cNvSpPr>
            <a:spLocks noGrp="1"/>
          </p:cNvSpPr>
          <p:nvPr>
            <p:ph type="title"/>
          </p:nvPr>
        </p:nvSpPr>
        <p:spPr/>
        <p:txBody>
          <a:bodyPr/>
          <a:lstStyle/>
          <a:p>
            <a:r>
              <a:rPr lang="en-IN" dirty="0"/>
              <a:t>DNA helicase unwind the double helix</a:t>
            </a:r>
          </a:p>
        </p:txBody>
      </p:sp>
      <p:pic>
        <p:nvPicPr>
          <p:cNvPr id="5" name="Content Placeholder 4" descr="Diagram&#10;&#10;Description automatically generated">
            <a:extLst>
              <a:ext uri="{FF2B5EF4-FFF2-40B4-BE49-F238E27FC236}">
                <a16:creationId xmlns:a16="http://schemas.microsoft.com/office/drawing/2014/main" id="{7998FA47-A4F6-FE5A-6FF8-7C14960A46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145" y="1825624"/>
            <a:ext cx="10311618" cy="4743987"/>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F9B5318-8474-2AE3-C327-36CC186F6167}"/>
                  </a:ext>
                </a:extLst>
              </p14:cNvPr>
              <p14:cNvContentPartPr/>
              <p14:nvPr/>
            </p14:nvContentPartPr>
            <p14:xfrm>
              <a:off x="4952756" y="2701177"/>
              <a:ext cx="1954080" cy="1450080"/>
            </p14:xfrm>
          </p:contentPart>
        </mc:Choice>
        <mc:Fallback xmlns="">
          <p:pic>
            <p:nvPicPr>
              <p:cNvPr id="6" name="Ink 5">
                <a:extLst>
                  <a:ext uri="{FF2B5EF4-FFF2-40B4-BE49-F238E27FC236}">
                    <a16:creationId xmlns:a16="http://schemas.microsoft.com/office/drawing/2014/main" id="{6F9B5318-8474-2AE3-C327-36CC186F6167}"/>
                  </a:ext>
                </a:extLst>
              </p:cNvPr>
              <p:cNvPicPr/>
              <p:nvPr/>
            </p:nvPicPr>
            <p:blipFill>
              <a:blip r:embed="rId4"/>
              <a:stretch>
                <a:fillRect/>
              </a:stretch>
            </p:blipFill>
            <p:spPr>
              <a:xfrm>
                <a:off x="4944116" y="2692537"/>
                <a:ext cx="1971720" cy="1467720"/>
              </a:xfrm>
              <a:prstGeom prst="rect">
                <a:avLst/>
              </a:prstGeom>
            </p:spPr>
          </p:pic>
        </mc:Fallback>
      </mc:AlternateContent>
      <p:grpSp>
        <p:nvGrpSpPr>
          <p:cNvPr id="12" name="Group 11">
            <a:extLst>
              <a:ext uri="{FF2B5EF4-FFF2-40B4-BE49-F238E27FC236}">
                <a16:creationId xmlns:a16="http://schemas.microsoft.com/office/drawing/2014/main" id="{06197268-3214-2CEA-5C17-D042D5F59F95}"/>
              </a:ext>
            </a:extLst>
          </p:cNvPr>
          <p:cNvGrpSpPr/>
          <p:nvPr/>
        </p:nvGrpSpPr>
        <p:grpSpPr>
          <a:xfrm>
            <a:off x="1349875" y="1294297"/>
            <a:ext cx="7456499" cy="4125960"/>
            <a:chOff x="1349876" y="1294297"/>
            <a:chExt cx="6567120" cy="41259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173C3BF-CD02-5097-0A0F-8C62238249BE}"/>
                    </a:ext>
                  </a:extLst>
                </p14:cNvPr>
                <p14:cNvContentPartPr/>
                <p14:nvPr/>
              </p14:nvContentPartPr>
              <p14:xfrm>
                <a:off x="3641636" y="4134697"/>
                <a:ext cx="4275360" cy="1285560"/>
              </p14:xfrm>
            </p:contentPart>
          </mc:Choice>
          <mc:Fallback xmlns="">
            <p:pic>
              <p:nvPicPr>
                <p:cNvPr id="7" name="Ink 6">
                  <a:extLst>
                    <a:ext uri="{FF2B5EF4-FFF2-40B4-BE49-F238E27FC236}">
                      <a16:creationId xmlns:a16="http://schemas.microsoft.com/office/drawing/2014/main" id="{1173C3BF-CD02-5097-0A0F-8C62238249BE}"/>
                    </a:ext>
                  </a:extLst>
                </p:cNvPr>
                <p:cNvPicPr/>
                <p:nvPr/>
              </p:nvPicPr>
              <p:blipFill>
                <a:blip r:embed="rId6"/>
                <a:stretch>
                  <a:fillRect/>
                </a:stretch>
              </p:blipFill>
              <p:spPr>
                <a:xfrm>
                  <a:off x="3632636" y="4125697"/>
                  <a:ext cx="4293000" cy="130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8B9DBC2-CBE4-49AA-C261-A9B0CD2CC200}"/>
                    </a:ext>
                  </a:extLst>
                </p14:cNvPr>
                <p14:cNvContentPartPr/>
                <p14:nvPr/>
              </p14:nvContentPartPr>
              <p14:xfrm>
                <a:off x="4039436" y="1294297"/>
                <a:ext cx="1698120" cy="29520"/>
              </p14:xfrm>
            </p:contentPart>
          </mc:Choice>
          <mc:Fallback xmlns="">
            <p:pic>
              <p:nvPicPr>
                <p:cNvPr id="8" name="Ink 7">
                  <a:extLst>
                    <a:ext uri="{FF2B5EF4-FFF2-40B4-BE49-F238E27FC236}">
                      <a16:creationId xmlns:a16="http://schemas.microsoft.com/office/drawing/2014/main" id="{88B9DBC2-CBE4-49AA-C261-A9B0CD2CC200}"/>
                    </a:ext>
                  </a:extLst>
                </p:cNvPr>
                <p:cNvPicPr/>
                <p:nvPr/>
              </p:nvPicPr>
              <p:blipFill>
                <a:blip r:embed="rId8"/>
                <a:stretch>
                  <a:fillRect/>
                </a:stretch>
              </p:blipFill>
              <p:spPr>
                <a:xfrm>
                  <a:off x="4030796" y="1285657"/>
                  <a:ext cx="1715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E9A5845-B773-00F3-8B0A-FCD22B418DE5}"/>
                    </a:ext>
                  </a:extLst>
                </p14:cNvPr>
                <p14:cNvContentPartPr/>
                <p14:nvPr/>
              </p14:nvContentPartPr>
              <p14:xfrm>
                <a:off x="1349876" y="1418857"/>
                <a:ext cx="3631320" cy="2615040"/>
              </p14:xfrm>
            </p:contentPart>
          </mc:Choice>
          <mc:Fallback xmlns="">
            <p:pic>
              <p:nvPicPr>
                <p:cNvPr id="9" name="Ink 8">
                  <a:extLst>
                    <a:ext uri="{FF2B5EF4-FFF2-40B4-BE49-F238E27FC236}">
                      <a16:creationId xmlns:a16="http://schemas.microsoft.com/office/drawing/2014/main" id="{0E9A5845-B773-00F3-8B0A-FCD22B418DE5}"/>
                    </a:ext>
                  </a:extLst>
                </p:cNvPr>
                <p:cNvPicPr/>
                <p:nvPr/>
              </p:nvPicPr>
              <p:blipFill>
                <a:blip r:embed="rId10"/>
                <a:stretch>
                  <a:fillRect/>
                </a:stretch>
              </p:blipFill>
              <p:spPr>
                <a:xfrm>
                  <a:off x="1341236" y="1409857"/>
                  <a:ext cx="3648960" cy="263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49A0CCB7-38A1-2B07-A466-77FFCE03FB2B}"/>
                    </a:ext>
                  </a:extLst>
                </p14:cNvPr>
                <p14:cNvContentPartPr/>
                <p14:nvPr/>
              </p14:nvContentPartPr>
              <p14:xfrm>
                <a:off x="4407716" y="3997897"/>
                <a:ext cx="331560" cy="90360"/>
              </p14:xfrm>
            </p:contentPart>
          </mc:Choice>
          <mc:Fallback xmlns="">
            <p:pic>
              <p:nvPicPr>
                <p:cNvPr id="10" name="Ink 9">
                  <a:extLst>
                    <a:ext uri="{FF2B5EF4-FFF2-40B4-BE49-F238E27FC236}">
                      <a16:creationId xmlns:a16="http://schemas.microsoft.com/office/drawing/2014/main" id="{49A0CCB7-38A1-2B07-A466-77FFCE03FB2B}"/>
                    </a:ext>
                  </a:extLst>
                </p:cNvPr>
                <p:cNvPicPr/>
                <p:nvPr/>
              </p:nvPicPr>
              <p:blipFill>
                <a:blip r:embed="rId12"/>
                <a:stretch>
                  <a:fillRect/>
                </a:stretch>
              </p:blipFill>
              <p:spPr>
                <a:xfrm>
                  <a:off x="4399076" y="3989257"/>
                  <a:ext cx="349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4A67D7D-4EB6-E28F-4F0F-14B05FC8343E}"/>
                    </a:ext>
                  </a:extLst>
                </p14:cNvPr>
                <p14:cNvContentPartPr/>
                <p14:nvPr/>
              </p14:nvContentPartPr>
              <p14:xfrm>
                <a:off x="4726316" y="3834457"/>
                <a:ext cx="91440" cy="208080"/>
              </p14:xfrm>
            </p:contentPart>
          </mc:Choice>
          <mc:Fallback xmlns="">
            <p:pic>
              <p:nvPicPr>
                <p:cNvPr id="11" name="Ink 10">
                  <a:extLst>
                    <a:ext uri="{FF2B5EF4-FFF2-40B4-BE49-F238E27FC236}">
                      <a16:creationId xmlns:a16="http://schemas.microsoft.com/office/drawing/2014/main" id="{54A67D7D-4EB6-E28F-4F0F-14B05FC8343E}"/>
                    </a:ext>
                  </a:extLst>
                </p:cNvPr>
                <p:cNvPicPr/>
                <p:nvPr/>
              </p:nvPicPr>
              <p:blipFill>
                <a:blip r:embed="rId14"/>
                <a:stretch>
                  <a:fillRect/>
                </a:stretch>
              </p:blipFill>
              <p:spPr>
                <a:xfrm>
                  <a:off x="4717316" y="3825457"/>
                  <a:ext cx="109080" cy="225720"/>
                </a:xfrm>
                <a:prstGeom prst="rect">
                  <a:avLst/>
                </a:prstGeom>
              </p:spPr>
            </p:pic>
          </mc:Fallback>
        </mc:AlternateContent>
      </p:grpSp>
    </p:spTree>
    <p:extLst>
      <p:ext uri="{BB962C8B-B14F-4D97-AF65-F5344CB8AC3E}">
        <p14:creationId xmlns:p14="http://schemas.microsoft.com/office/powerpoint/2010/main" val="2391788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8A2A-D969-7A22-B3F1-1A13700224F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DNA rep</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261E3C9-1C05-3AC4-9BA8-91A99387D058}"/>
              </a:ext>
            </a:extLst>
          </p:cNvPr>
          <p:cNvPicPr>
            <a:picLocks noGrp="1" noChangeAspect="1"/>
          </p:cNvPicPr>
          <p:nvPr>
            <p:ph idx="1"/>
          </p:nvPr>
        </p:nvPicPr>
        <p:blipFill>
          <a:blip r:embed="rId2"/>
          <a:stretch>
            <a:fillRect/>
          </a:stretch>
        </p:blipFill>
        <p:spPr>
          <a:xfrm>
            <a:off x="4654296" y="709803"/>
            <a:ext cx="7214616" cy="5410962"/>
          </a:xfrm>
          <a:prstGeom prst="rect">
            <a:avLst/>
          </a:prstGeom>
        </p:spPr>
      </p:pic>
    </p:spTree>
    <p:extLst>
      <p:ext uri="{BB962C8B-B14F-4D97-AF65-F5344CB8AC3E}">
        <p14:creationId xmlns:p14="http://schemas.microsoft.com/office/powerpoint/2010/main" val="4252939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AC82200B-E32D-D253-0D92-D551907A12A7}"/>
              </a:ext>
            </a:extLst>
          </p:cNvPr>
          <p:cNvPicPr>
            <a:picLocks noGrp="1" noChangeAspect="1"/>
          </p:cNvPicPr>
          <p:nvPr>
            <p:ph idx="1"/>
          </p:nvPr>
        </p:nvPicPr>
        <p:blipFill>
          <a:blip r:embed="rId2"/>
          <a:stretch>
            <a:fillRect/>
          </a:stretch>
        </p:blipFill>
        <p:spPr>
          <a:xfrm>
            <a:off x="1073150" y="1844675"/>
            <a:ext cx="6969125" cy="4449763"/>
          </a:xfrm>
        </p:spPr>
      </p:pic>
      <p:pic>
        <p:nvPicPr>
          <p:cNvPr id="7" name="Picture 6" descr="A picture containing person, smiling, posing&#10;&#10;Description automatically generated">
            <a:extLst>
              <a:ext uri="{FF2B5EF4-FFF2-40B4-BE49-F238E27FC236}">
                <a16:creationId xmlns:a16="http://schemas.microsoft.com/office/drawing/2014/main" id="{1BE1C7FD-393E-6194-7B36-634880DCD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670" y="1693675"/>
            <a:ext cx="1852864" cy="2021305"/>
          </a:xfrm>
          <a:prstGeom prst="rect">
            <a:avLst/>
          </a:prstGeom>
        </p:spPr>
      </p:pic>
      <p:sp>
        <p:nvSpPr>
          <p:cNvPr id="2" name="Title 1">
            <a:extLst>
              <a:ext uri="{FF2B5EF4-FFF2-40B4-BE49-F238E27FC236}">
                <a16:creationId xmlns:a16="http://schemas.microsoft.com/office/drawing/2014/main" id="{BD08D950-1DD4-759C-D6D3-5EB605FB079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Leading &amp; Lagging strand</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9B81CB8-DE02-B0F3-B5C5-626FBCE9C0F0}"/>
                  </a:ext>
                </a:extLst>
              </p14:cNvPr>
              <p14:cNvContentPartPr/>
              <p14:nvPr/>
            </p14:nvContentPartPr>
            <p14:xfrm>
              <a:off x="6159846" y="1924352"/>
              <a:ext cx="2218680" cy="10080"/>
            </p14:xfrm>
          </p:contentPart>
        </mc:Choice>
        <mc:Fallback xmlns="">
          <p:pic>
            <p:nvPicPr>
              <p:cNvPr id="8" name="Ink 7">
                <a:extLst>
                  <a:ext uri="{FF2B5EF4-FFF2-40B4-BE49-F238E27FC236}">
                    <a16:creationId xmlns:a16="http://schemas.microsoft.com/office/drawing/2014/main" id="{B9B81CB8-DE02-B0F3-B5C5-626FBCE9C0F0}"/>
                  </a:ext>
                </a:extLst>
              </p:cNvPr>
              <p:cNvPicPr/>
              <p:nvPr/>
            </p:nvPicPr>
            <p:blipFill>
              <a:blip r:embed="rId5"/>
              <a:stretch>
                <a:fillRect/>
              </a:stretch>
            </p:blipFill>
            <p:spPr>
              <a:xfrm>
                <a:off x="6097206" y="1861352"/>
                <a:ext cx="2344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B49BA2F-3C10-8234-BE87-686FB110D30C}"/>
                  </a:ext>
                </a:extLst>
              </p14:cNvPr>
              <p14:cNvContentPartPr/>
              <p14:nvPr/>
            </p14:nvContentPartPr>
            <p14:xfrm>
              <a:off x="5966886" y="1994552"/>
              <a:ext cx="2148480" cy="249120"/>
            </p14:xfrm>
          </p:contentPart>
        </mc:Choice>
        <mc:Fallback xmlns="">
          <p:pic>
            <p:nvPicPr>
              <p:cNvPr id="9" name="Ink 8">
                <a:extLst>
                  <a:ext uri="{FF2B5EF4-FFF2-40B4-BE49-F238E27FC236}">
                    <a16:creationId xmlns:a16="http://schemas.microsoft.com/office/drawing/2014/main" id="{8B49BA2F-3C10-8234-BE87-686FB110D30C}"/>
                  </a:ext>
                </a:extLst>
              </p:cNvPr>
              <p:cNvPicPr/>
              <p:nvPr/>
            </p:nvPicPr>
            <p:blipFill>
              <a:blip r:embed="rId7"/>
              <a:stretch>
                <a:fillRect/>
              </a:stretch>
            </p:blipFill>
            <p:spPr>
              <a:xfrm>
                <a:off x="5904246" y="1931552"/>
                <a:ext cx="2274120" cy="374760"/>
              </a:xfrm>
              <a:prstGeom prst="rect">
                <a:avLst/>
              </a:prstGeom>
            </p:spPr>
          </p:pic>
        </mc:Fallback>
      </mc:AlternateContent>
    </p:spTree>
    <p:extLst>
      <p:ext uri="{BB962C8B-B14F-4D97-AF65-F5344CB8AC3E}">
        <p14:creationId xmlns:p14="http://schemas.microsoft.com/office/powerpoint/2010/main" val="359712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34AE-68AE-F185-E271-D2695E0D841B}"/>
              </a:ext>
            </a:extLst>
          </p:cNvPr>
          <p:cNvSpPr>
            <a:spLocks noGrp="1"/>
          </p:cNvSpPr>
          <p:nvPr>
            <p:ph type="title"/>
          </p:nvPr>
        </p:nvSpPr>
        <p:spPr/>
        <p:txBody>
          <a:bodyPr/>
          <a:lstStyle/>
          <a:p>
            <a:r>
              <a:rPr lang="en-IN" dirty="0"/>
              <a:t>Replication Fork</a:t>
            </a:r>
          </a:p>
        </p:txBody>
      </p:sp>
      <p:pic>
        <p:nvPicPr>
          <p:cNvPr id="5" name="Content Placeholder 4">
            <a:extLst>
              <a:ext uri="{FF2B5EF4-FFF2-40B4-BE49-F238E27FC236}">
                <a16:creationId xmlns:a16="http://schemas.microsoft.com/office/drawing/2014/main" id="{180D9539-66D2-1CD6-4F8C-205FBD24F306}"/>
              </a:ext>
            </a:extLst>
          </p:cNvPr>
          <p:cNvPicPr>
            <a:picLocks noGrp="1" noChangeAspect="1"/>
          </p:cNvPicPr>
          <p:nvPr>
            <p:ph idx="1"/>
          </p:nvPr>
        </p:nvPicPr>
        <p:blipFill rotWithShape="1">
          <a:blip r:embed="rId2"/>
          <a:srcRect t="15557"/>
          <a:stretch/>
        </p:blipFill>
        <p:spPr>
          <a:xfrm>
            <a:off x="1973180" y="2502567"/>
            <a:ext cx="7820526" cy="3674395"/>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4789B2B-F455-5B29-298E-9CDD6E22D3D6}"/>
                  </a:ext>
                </a:extLst>
              </p14:cNvPr>
              <p14:cNvContentPartPr/>
              <p14:nvPr/>
            </p14:nvContentPartPr>
            <p14:xfrm>
              <a:off x="1779726" y="5957072"/>
              <a:ext cx="803520" cy="277560"/>
            </p14:xfrm>
          </p:contentPart>
        </mc:Choice>
        <mc:Fallback xmlns="">
          <p:pic>
            <p:nvPicPr>
              <p:cNvPr id="8" name="Ink 7">
                <a:extLst>
                  <a:ext uri="{FF2B5EF4-FFF2-40B4-BE49-F238E27FC236}">
                    <a16:creationId xmlns:a16="http://schemas.microsoft.com/office/drawing/2014/main" id="{F4789B2B-F455-5B29-298E-9CDD6E22D3D6}"/>
                  </a:ext>
                </a:extLst>
              </p:cNvPr>
              <p:cNvPicPr/>
              <p:nvPr/>
            </p:nvPicPr>
            <p:blipFill>
              <a:blip r:embed="rId4"/>
              <a:stretch>
                <a:fillRect/>
              </a:stretch>
            </p:blipFill>
            <p:spPr>
              <a:xfrm>
                <a:off x="1726086" y="5849432"/>
                <a:ext cx="91116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9E6795B-88CF-4DF0-D2EC-D4309A7D94BF}"/>
                  </a:ext>
                </a:extLst>
              </p14:cNvPr>
              <p14:cNvContentPartPr/>
              <p14:nvPr/>
            </p14:nvContentPartPr>
            <p14:xfrm>
              <a:off x="1708086" y="5966792"/>
              <a:ext cx="619200" cy="122040"/>
            </p14:xfrm>
          </p:contentPart>
        </mc:Choice>
        <mc:Fallback xmlns="">
          <p:pic>
            <p:nvPicPr>
              <p:cNvPr id="9" name="Ink 8">
                <a:extLst>
                  <a:ext uri="{FF2B5EF4-FFF2-40B4-BE49-F238E27FC236}">
                    <a16:creationId xmlns:a16="http://schemas.microsoft.com/office/drawing/2014/main" id="{29E6795B-88CF-4DF0-D2EC-D4309A7D94BF}"/>
                  </a:ext>
                </a:extLst>
              </p:cNvPr>
              <p:cNvPicPr/>
              <p:nvPr/>
            </p:nvPicPr>
            <p:blipFill>
              <a:blip r:embed="rId6"/>
              <a:stretch>
                <a:fillRect/>
              </a:stretch>
            </p:blipFill>
            <p:spPr>
              <a:xfrm>
                <a:off x="1654086" y="5859152"/>
                <a:ext cx="726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AC8E1EA3-CAC7-E8B2-5DE9-9D05626B9B43}"/>
                  </a:ext>
                </a:extLst>
              </p14:cNvPr>
              <p14:cNvContentPartPr/>
              <p14:nvPr/>
            </p14:nvContentPartPr>
            <p14:xfrm>
              <a:off x="1708086" y="5895152"/>
              <a:ext cx="360" cy="360"/>
            </p14:xfrm>
          </p:contentPart>
        </mc:Choice>
        <mc:Fallback xmlns="">
          <p:pic>
            <p:nvPicPr>
              <p:cNvPr id="10" name="Ink 9">
                <a:extLst>
                  <a:ext uri="{FF2B5EF4-FFF2-40B4-BE49-F238E27FC236}">
                    <a16:creationId xmlns:a16="http://schemas.microsoft.com/office/drawing/2014/main" id="{AC8E1EA3-CAC7-E8B2-5DE9-9D05626B9B43}"/>
                  </a:ext>
                </a:extLst>
              </p:cNvPr>
              <p:cNvPicPr/>
              <p:nvPr/>
            </p:nvPicPr>
            <p:blipFill>
              <a:blip r:embed="rId8"/>
              <a:stretch>
                <a:fillRect/>
              </a:stretch>
            </p:blipFill>
            <p:spPr>
              <a:xfrm>
                <a:off x="1654086" y="57871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3ED05099-AEFF-8BDF-C108-E05EA75393D9}"/>
                  </a:ext>
                </a:extLst>
              </p14:cNvPr>
              <p14:cNvContentPartPr/>
              <p14:nvPr/>
            </p14:nvContentPartPr>
            <p14:xfrm>
              <a:off x="1708086" y="5805512"/>
              <a:ext cx="1195560" cy="244080"/>
            </p14:xfrm>
          </p:contentPart>
        </mc:Choice>
        <mc:Fallback xmlns="">
          <p:pic>
            <p:nvPicPr>
              <p:cNvPr id="11" name="Ink 10">
                <a:extLst>
                  <a:ext uri="{FF2B5EF4-FFF2-40B4-BE49-F238E27FC236}">
                    <a16:creationId xmlns:a16="http://schemas.microsoft.com/office/drawing/2014/main" id="{3ED05099-AEFF-8BDF-C108-E05EA75393D9}"/>
                  </a:ext>
                </a:extLst>
              </p:cNvPr>
              <p:cNvPicPr/>
              <p:nvPr/>
            </p:nvPicPr>
            <p:blipFill>
              <a:blip r:embed="rId10"/>
              <a:stretch>
                <a:fillRect/>
              </a:stretch>
            </p:blipFill>
            <p:spPr>
              <a:xfrm>
                <a:off x="1654086" y="5697872"/>
                <a:ext cx="130320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E0A8740-3A5A-0B92-BAF6-D56F288052B7}"/>
                  </a:ext>
                </a:extLst>
              </p14:cNvPr>
              <p14:cNvContentPartPr/>
              <p14:nvPr/>
            </p14:nvContentPartPr>
            <p14:xfrm>
              <a:off x="2309286" y="5798672"/>
              <a:ext cx="1058400" cy="277560"/>
            </p14:xfrm>
          </p:contentPart>
        </mc:Choice>
        <mc:Fallback xmlns="">
          <p:pic>
            <p:nvPicPr>
              <p:cNvPr id="12" name="Ink 11">
                <a:extLst>
                  <a:ext uri="{FF2B5EF4-FFF2-40B4-BE49-F238E27FC236}">
                    <a16:creationId xmlns:a16="http://schemas.microsoft.com/office/drawing/2014/main" id="{9E0A8740-3A5A-0B92-BAF6-D56F288052B7}"/>
                  </a:ext>
                </a:extLst>
              </p:cNvPr>
              <p:cNvPicPr/>
              <p:nvPr/>
            </p:nvPicPr>
            <p:blipFill>
              <a:blip r:embed="rId12"/>
              <a:stretch>
                <a:fillRect/>
              </a:stretch>
            </p:blipFill>
            <p:spPr>
              <a:xfrm>
                <a:off x="2255286" y="5691032"/>
                <a:ext cx="11660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84E640B2-5B01-A06C-2AA4-AD5957242E54}"/>
                  </a:ext>
                </a:extLst>
              </p14:cNvPr>
              <p14:cNvContentPartPr/>
              <p14:nvPr/>
            </p14:nvContentPartPr>
            <p14:xfrm>
              <a:off x="2886726" y="5870672"/>
              <a:ext cx="922680" cy="249120"/>
            </p14:xfrm>
          </p:contentPart>
        </mc:Choice>
        <mc:Fallback xmlns="">
          <p:pic>
            <p:nvPicPr>
              <p:cNvPr id="13" name="Ink 12">
                <a:extLst>
                  <a:ext uri="{FF2B5EF4-FFF2-40B4-BE49-F238E27FC236}">
                    <a16:creationId xmlns:a16="http://schemas.microsoft.com/office/drawing/2014/main" id="{84E640B2-5B01-A06C-2AA4-AD5957242E54}"/>
                  </a:ext>
                </a:extLst>
              </p:cNvPr>
              <p:cNvPicPr/>
              <p:nvPr/>
            </p:nvPicPr>
            <p:blipFill>
              <a:blip r:embed="rId14"/>
              <a:stretch>
                <a:fillRect/>
              </a:stretch>
            </p:blipFill>
            <p:spPr>
              <a:xfrm>
                <a:off x="2832726" y="5762672"/>
                <a:ext cx="103032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248AF46-083D-A02B-76A5-2A59A0759801}"/>
                  </a:ext>
                </a:extLst>
              </p14:cNvPr>
              <p14:cNvContentPartPr/>
              <p14:nvPr/>
            </p14:nvContentPartPr>
            <p14:xfrm>
              <a:off x="3585126" y="5846912"/>
              <a:ext cx="1206720" cy="290520"/>
            </p14:xfrm>
          </p:contentPart>
        </mc:Choice>
        <mc:Fallback xmlns="">
          <p:pic>
            <p:nvPicPr>
              <p:cNvPr id="14" name="Ink 13">
                <a:extLst>
                  <a:ext uri="{FF2B5EF4-FFF2-40B4-BE49-F238E27FC236}">
                    <a16:creationId xmlns:a16="http://schemas.microsoft.com/office/drawing/2014/main" id="{F248AF46-083D-A02B-76A5-2A59A0759801}"/>
                  </a:ext>
                </a:extLst>
              </p:cNvPr>
              <p:cNvPicPr/>
              <p:nvPr/>
            </p:nvPicPr>
            <p:blipFill>
              <a:blip r:embed="rId16"/>
              <a:stretch>
                <a:fillRect/>
              </a:stretch>
            </p:blipFill>
            <p:spPr>
              <a:xfrm>
                <a:off x="3531486" y="5738912"/>
                <a:ext cx="13143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A89CEB9-7D45-7AA0-00DA-3290C8AD8BAE}"/>
                  </a:ext>
                </a:extLst>
              </p14:cNvPr>
              <p14:cNvContentPartPr/>
              <p14:nvPr/>
            </p14:nvContentPartPr>
            <p14:xfrm>
              <a:off x="4378926" y="6496352"/>
              <a:ext cx="360" cy="360"/>
            </p14:xfrm>
          </p:contentPart>
        </mc:Choice>
        <mc:Fallback xmlns="">
          <p:pic>
            <p:nvPicPr>
              <p:cNvPr id="15" name="Ink 14">
                <a:extLst>
                  <a:ext uri="{FF2B5EF4-FFF2-40B4-BE49-F238E27FC236}">
                    <a16:creationId xmlns:a16="http://schemas.microsoft.com/office/drawing/2014/main" id="{5A89CEB9-7D45-7AA0-00DA-3290C8AD8BAE}"/>
                  </a:ext>
                </a:extLst>
              </p:cNvPr>
              <p:cNvPicPr/>
              <p:nvPr/>
            </p:nvPicPr>
            <p:blipFill>
              <a:blip r:embed="rId8"/>
              <a:stretch>
                <a:fillRect/>
              </a:stretch>
            </p:blipFill>
            <p:spPr>
              <a:xfrm>
                <a:off x="4325286" y="63883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17B09D7-1D6F-563F-19BC-5C6E79D18F4F}"/>
                  </a:ext>
                </a:extLst>
              </p14:cNvPr>
              <p14:cNvContentPartPr/>
              <p14:nvPr/>
            </p14:nvContentPartPr>
            <p14:xfrm>
              <a:off x="1178526" y="5269472"/>
              <a:ext cx="1824480" cy="733680"/>
            </p14:xfrm>
          </p:contentPart>
        </mc:Choice>
        <mc:Fallback xmlns="">
          <p:pic>
            <p:nvPicPr>
              <p:cNvPr id="16" name="Ink 15">
                <a:extLst>
                  <a:ext uri="{FF2B5EF4-FFF2-40B4-BE49-F238E27FC236}">
                    <a16:creationId xmlns:a16="http://schemas.microsoft.com/office/drawing/2014/main" id="{C17B09D7-1D6F-563F-19BC-5C6E79D18F4F}"/>
                  </a:ext>
                </a:extLst>
              </p:cNvPr>
              <p:cNvPicPr/>
              <p:nvPr/>
            </p:nvPicPr>
            <p:blipFill>
              <a:blip r:embed="rId19"/>
              <a:stretch>
                <a:fillRect/>
              </a:stretch>
            </p:blipFill>
            <p:spPr>
              <a:xfrm>
                <a:off x="1124886" y="5161472"/>
                <a:ext cx="193212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6AF202C-48BA-06C7-E67D-E43A53C64444}"/>
                  </a:ext>
                </a:extLst>
              </p14:cNvPr>
              <p14:cNvContentPartPr/>
              <p14:nvPr/>
            </p14:nvContentPartPr>
            <p14:xfrm>
              <a:off x="1176726" y="5870672"/>
              <a:ext cx="1202040" cy="216720"/>
            </p14:xfrm>
          </p:contentPart>
        </mc:Choice>
        <mc:Fallback xmlns="">
          <p:pic>
            <p:nvPicPr>
              <p:cNvPr id="17" name="Ink 16">
                <a:extLst>
                  <a:ext uri="{FF2B5EF4-FFF2-40B4-BE49-F238E27FC236}">
                    <a16:creationId xmlns:a16="http://schemas.microsoft.com/office/drawing/2014/main" id="{46AF202C-48BA-06C7-E67D-E43A53C64444}"/>
                  </a:ext>
                </a:extLst>
              </p:cNvPr>
              <p:cNvPicPr/>
              <p:nvPr/>
            </p:nvPicPr>
            <p:blipFill>
              <a:blip r:embed="rId21"/>
              <a:stretch>
                <a:fillRect/>
              </a:stretch>
            </p:blipFill>
            <p:spPr>
              <a:xfrm>
                <a:off x="1087086" y="5690672"/>
                <a:ext cx="13816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5D708ECB-A5FE-5374-6B28-1764D517778A}"/>
                  </a:ext>
                </a:extLst>
              </p14:cNvPr>
              <p14:cNvContentPartPr/>
              <p14:nvPr/>
            </p14:nvContentPartPr>
            <p14:xfrm>
              <a:off x="1876206" y="552752"/>
              <a:ext cx="360" cy="1139400"/>
            </p14:xfrm>
          </p:contentPart>
        </mc:Choice>
        <mc:Fallback xmlns="">
          <p:pic>
            <p:nvPicPr>
              <p:cNvPr id="18" name="Ink 17">
                <a:extLst>
                  <a:ext uri="{FF2B5EF4-FFF2-40B4-BE49-F238E27FC236}">
                    <a16:creationId xmlns:a16="http://schemas.microsoft.com/office/drawing/2014/main" id="{5D708ECB-A5FE-5374-6B28-1764D517778A}"/>
                  </a:ext>
                </a:extLst>
              </p:cNvPr>
              <p:cNvPicPr/>
              <p:nvPr/>
            </p:nvPicPr>
            <p:blipFill>
              <a:blip r:embed="rId23"/>
              <a:stretch>
                <a:fillRect/>
              </a:stretch>
            </p:blipFill>
            <p:spPr>
              <a:xfrm>
                <a:off x="1786566" y="373112"/>
                <a:ext cx="180000" cy="1499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D4CDB9D-6EB6-66EB-1627-7ACB7DAB699F}"/>
                  </a:ext>
                </a:extLst>
              </p14:cNvPr>
              <p14:cNvContentPartPr/>
              <p14:nvPr/>
            </p14:nvContentPartPr>
            <p14:xfrm>
              <a:off x="1587846" y="2357432"/>
              <a:ext cx="3933720" cy="1234440"/>
            </p14:xfrm>
          </p:contentPart>
        </mc:Choice>
        <mc:Fallback xmlns="">
          <p:pic>
            <p:nvPicPr>
              <p:cNvPr id="19" name="Ink 18">
                <a:extLst>
                  <a:ext uri="{FF2B5EF4-FFF2-40B4-BE49-F238E27FC236}">
                    <a16:creationId xmlns:a16="http://schemas.microsoft.com/office/drawing/2014/main" id="{AD4CDB9D-6EB6-66EB-1627-7ACB7DAB699F}"/>
                  </a:ext>
                </a:extLst>
              </p:cNvPr>
              <p:cNvPicPr/>
              <p:nvPr/>
            </p:nvPicPr>
            <p:blipFill>
              <a:blip r:embed="rId25"/>
              <a:stretch>
                <a:fillRect/>
              </a:stretch>
            </p:blipFill>
            <p:spPr>
              <a:xfrm>
                <a:off x="1498206" y="2177432"/>
                <a:ext cx="4113360" cy="1594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D25F249C-F4BA-94E6-D18A-3E02D5155449}"/>
                  </a:ext>
                </a:extLst>
              </p14:cNvPr>
              <p14:cNvContentPartPr/>
              <p14:nvPr/>
            </p14:nvContentPartPr>
            <p14:xfrm>
              <a:off x="6032406" y="2261672"/>
              <a:ext cx="1522800" cy="2076480"/>
            </p14:xfrm>
          </p:contentPart>
        </mc:Choice>
        <mc:Fallback xmlns="">
          <p:pic>
            <p:nvPicPr>
              <p:cNvPr id="20" name="Ink 19">
                <a:extLst>
                  <a:ext uri="{FF2B5EF4-FFF2-40B4-BE49-F238E27FC236}">
                    <a16:creationId xmlns:a16="http://schemas.microsoft.com/office/drawing/2014/main" id="{D25F249C-F4BA-94E6-D18A-3E02D5155449}"/>
                  </a:ext>
                </a:extLst>
              </p:cNvPr>
              <p:cNvPicPr/>
              <p:nvPr/>
            </p:nvPicPr>
            <p:blipFill>
              <a:blip r:embed="rId27"/>
              <a:stretch>
                <a:fillRect/>
              </a:stretch>
            </p:blipFill>
            <p:spPr>
              <a:xfrm>
                <a:off x="5942766" y="2082032"/>
                <a:ext cx="1702440" cy="243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3A8A66CB-FE21-E0D7-AC30-2D69863D2B12}"/>
                  </a:ext>
                </a:extLst>
              </p14:cNvPr>
              <p14:cNvContentPartPr/>
              <p14:nvPr/>
            </p14:nvContentPartPr>
            <p14:xfrm>
              <a:off x="4427166" y="6544592"/>
              <a:ext cx="360" cy="360"/>
            </p14:xfrm>
          </p:contentPart>
        </mc:Choice>
        <mc:Fallback xmlns="">
          <p:pic>
            <p:nvPicPr>
              <p:cNvPr id="26" name="Ink 25">
                <a:extLst>
                  <a:ext uri="{FF2B5EF4-FFF2-40B4-BE49-F238E27FC236}">
                    <a16:creationId xmlns:a16="http://schemas.microsoft.com/office/drawing/2014/main" id="{3A8A66CB-FE21-E0D7-AC30-2D69863D2B12}"/>
                  </a:ext>
                </a:extLst>
              </p:cNvPr>
              <p:cNvPicPr/>
              <p:nvPr/>
            </p:nvPicPr>
            <p:blipFill>
              <a:blip r:embed="rId29"/>
              <a:stretch>
                <a:fillRect/>
              </a:stretch>
            </p:blipFill>
            <p:spPr>
              <a:xfrm>
                <a:off x="4364526" y="6481592"/>
                <a:ext cx="126000" cy="126000"/>
              </a:xfrm>
              <a:prstGeom prst="rect">
                <a:avLst/>
              </a:prstGeom>
            </p:spPr>
          </p:pic>
        </mc:Fallback>
      </mc:AlternateContent>
      <p:grpSp>
        <p:nvGrpSpPr>
          <p:cNvPr id="30" name="Group 29">
            <a:extLst>
              <a:ext uri="{FF2B5EF4-FFF2-40B4-BE49-F238E27FC236}">
                <a16:creationId xmlns:a16="http://schemas.microsoft.com/office/drawing/2014/main" id="{ACDBC807-137A-F6FC-D1DD-163D377845EB}"/>
              </a:ext>
            </a:extLst>
          </p:cNvPr>
          <p:cNvGrpSpPr/>
          <p:nvPr/>
        </p:nvGrpSpPr>
        <p:grpSpPr>
          <a:xfrm>
            <a:off x="1314966" y="5484752"/>
            <a:ext cx="4472640" cy="960120"/>
            <a:chOff x="1314966" y="5484752"/>
            <a:chExt cx="4472640" cy="960120"/>
          </a:xfrm>
        </p:grpSpPr>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D5BC1586-3C39-C4FD-F12A-22D9A31D2AAD}"/>
                    </a:ext>
                  </a:extLst>
                </p14:cNvPr>
                <p14:cNvContentPartPr/>
                <p14:nvPr/>
              </p14:nvContentPartPr>
              <p14:xfrm>
                <a:off x="1314966" y="5484752"/>
                <a:ext cx="4472640" cy="960120"/>
              </p14:xfrm>
            </p:contentPart>
          </mc:Choice>
          <mc:Fallback xmlns="">
            <p:pic>
              <p:nvPicPr>
                <p:cNvPr id="27" name="Ink 26">
                  <a:extLst>
                    <a:ext uri="{FF2B5EF4-FFF2-40B4-BE49-F238E27FC236}">
                      <a16:creationId xmlns:a16="http://schemas.microsoft.com/office/drawing/2014/main" id="{D5BC1586-3C39-C4FD-F12A-22D9A31D2AAD}"/>
                    </a:ext>
                  </a:extLst>
                </p:cNvPr>
                <p:cNvPicPr/>
                <p:nvPr/>
              </p:nvPicPr>
              <p:blipFill>
                <a:blip r:embed="rId31"/>
                <a:stretch>
                  <a:fillRect/>
                </a:stretch>
              </p:blipFill>
              <p:spPr>
                <a:xfrm>
                  <a:off x="1251966" y="5421752"/>
                  <a:ext cx="45982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58A1BFD8-4321-B7CD-34AC-9F948983A672}"/>
                    </a:ext>
                  </a:extLst>
                </p14:cNvPr>
                <p14:cNvContentPartPr/>
                <p14:nvPr/>
              </p14:nvContentPartPr>
              <p14:xfrm>
                <a:off x="5534166" y="6218072"/>
                <a:ext cx="360" cy="14040"/>
              </p14:xfrm>
            </p:contentPart>
          </mc:Choice>
          <mc:Fallback xmlns="">
            <p:pic>
              <p:nvPicPr>
                <p:cNvPr id="28" name="Ink 27">
                  <a:extLst>
                    <a:ext uri="{FF2B5EF4-FFF2-40B4-BE49-F238E27FC236}">
                      <a16:creationId xmlns:a16="http://schemas.microsoft.com/office/drawing/2014/main" id="{58A1BFD8-4321-B7CD-34AC-9F948983A672}"/>
                    </a:ext>
                  </a:extLst>
                </p:cNvPr>
                <p:cNvPicPr/>
                <p:nvPr/>
              </p:nvPicPr>
              <p:blipFill>
                <a:blip r:embed="rId33"/>
                <a:stretch>
                  <a:fillRect/>
                </a:stretch>
              </p:blipFill>
              <p:spPr>
                <a:xfrm>
                  <a:off x="5471166" y="6155072"/>
                  <a:ext cx="126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08688049-6B98-36AE-EB82-F60B21803125}"/>
                    </a:ext>
                  </a:extLst>
                </p14:cNvPr>
                <p14:cNvContentPartPr/>
                <p14:nvPr/>
              </p14:nvContentPartPr>
              <p14:xfrm>
                <a:off x="5444526" y="6063272"/>
                <a:ext cx="113400" cy="50400"/>
              </p14:xfrm>
            </p:contentPart>
          </mc:Choice>
          <mc:Fallback xmlns="">
            <p:pic>
              <p:nvPicPr>
                <p:cNvPr id="29" name="Ink 28">
                  <a:extLst>
                    <a:ext uri="{FF2B5EF4-FFF2-40B4-BE49-F238E27FC236}">
                      <a16:creationId xmlns:a16="http://schemas.microsoft.com/office/drawing/2014/main" id="{08688049-6B98-36AE-EB82-F60B21803125}"/>
                    </a:ext>
                  </a:extLst>
                </p:cNvPr>
                <p:cNvPicPr/>
                <p:nvPr/>
              </p:nvPicPr>
              <p:blipFill>
                <a:blip r:embed="rId35"/>
                <a:stretch>
                  <a:fillRect/>
                </a:stretch>
              </p:blipFill>
              <p:spPr>
                <a:xfrm>
                  <a:off x="5381886" y="6000632"/>
                  <a:ext cx="239040" cy="176040"/>
                </a:xfrm>
                <a:prstGeom prst="rect">
                  <a:avLst/>
                </a:prstGeom>
              </p:spPr>
            </p:pic>
          </mc:Fallback>
        </mc:AlternateContent>
      </p:grpSp>
    </p:spTree>
    <p:extLst>
      <p:ext uri="{BB962C8B-B14F-4D97-AF65-F5344CB8AC3E}">
        <p14:creationId xmlns:p14="http://schemas.microsoft.com/office/powerpoint/2010/main" val="608751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D2135-2E3F-7ADD-86A5-87241189753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Started DNA synthesis – DNA Primers</a:t>
            </a:r>
          </a:p>
        </p:txBody>
      </p:sp>
      <p:pic>
        <p:nvPicPr>
          <p:cNvPr id="5" name="Content Placeholder 4">
            <a:extLst>
              <a:ext uri="{FF2B5EF4-FFF2-40B4-BE49-F238E27FC236}">
                <a16:creationId xmlns:a16="http://schemas.microsoft.com/office/drawing/2014/main" id="{44410A80-F4D5-5FFC-8B39-0D667231AC30}"/>
              </a:ext>
            </a:extLst>
          </p:cNvPr>
          <p:cNvPicPr>
            <a:picLocks noGrp="1" noChangeAspect="1"/>
          </p:cNvPicPr>
          <p:nvPr>
            <p:ph idx="1"/>
          </p:nvPr>
        </p:nvPicPr>
        <p:blipFill rotWithShape="1">
          <a:blip r:embed="rId2"/>
          <a:srcRect t="16098"/>
          <a:stretch/>
        </p:blipFill>
        <p:spPr>
          <a:xfrm>
            <a:off x="2446315" y="1675227"/>
            <a:ext cx="7299369" cy="4394199"/>
          </a:xfrm>
          <a:prstGeom prst="rect">
            <a:avLst/>
          </a:prstGeom>
        </p:spPr>
      </p:pic>
    </p:spTree>
    <p:extLst>
      <p:ext uri="{BB962C8B-B14F-4D97-AF65-F5344CB8AC3E}">
        <p14:creationId xmlns:p14="http://schemas.microsoft.com/office/powerpoint/2010/main" val="184610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1594-93B6-FF2D-F3E5-4A836754BCBB}"/>
              </a:ext>
            </a:extLst>
          </p:cNvPr>
          <p:cNvSpPr>
            <a:spLocks noGrp="1"/>
          </p:cNvSpPr>
          <p:nvPr>
            <p:ph type="title"/>
          </p:nvPr>
        </p:nvSpPr>
        <p:spPr>
          <a:xfrm>
            <a:off x="686834" y="591344"/>
            <a:ext cx="3200400" cy="5585619"/>
          </a:xfrm>
        </p:spPr>
        <p:txBody>
          <a:bodyPr>
            <a:normAutofit/>
          </a:bodyPr>
          <a:lstStyle/>
          <a:p>
            <a:r>
              <a:rPr lang="en-IN" b="1" dirty="0">
                <a:solidFill>
                  <a:srgbClr val="FFFFFF"/>
                </a:solidFill>
              </a:rPr>
              <a:t>Annex of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408A3C3-255B-95FB-96F4-7FC754E90BF5}"/>
              </a:ext>
            </a:extLst>
          </p:cNvPr>
          <p:cNvSpPr>
            <a:spLocks noGrp="1"/>
          </p:cNvSpPr>
          <p:nvPr>
            <p:ph idx="1"/>
          </p:nvPr>
        </p:nvSpPr>
        <p:spPr>
          <a:xfrm>
            <a:off x="4447308" y="591344"/>
            <a:ext cx="6906491" cy="5585619"/>
          </a:xfrm>
        </p:spPr>
        <p:txBody>
          <a:bodyPr anchor="ctr">
            <a:normAutofit/>
          </a:bodyPr>
          <a:lstStyle/>
          <a:p>
            <a:r>
              <a:rPr lang="en-IN" dirty="0"/>
              <a:t>Unwinding - forms a </a:t>
            </a:r>
            <a:r>
              <a:rPr lang="en-IN" b="1" dirty="0"/>
              <a:t>Replication Fork</a:t>
            </a:r>
          </a:p>
          <a:p>
            <a:r>
              <a:rPr lang="en-IN" dirty="0"/>
              <a:t>Primase – </a:t>
            </a:r>
            <a:r>
              <a:rPr lang="en-IN" b="1" dirty="0"/>
              <a:t>Synthesis</a:t>
            </a:r>
            <a:r>
              <a:rPr lang="en-IN" dirty="0"/>
              <a:t> of RNA primer</a:t>
            </a:r>
          </a:p>
          <a:p>
            <a:r>
              <a:rPr lang="en-IN" dirty="0"/>
              <a:t>Continuous Synthesis – </a:t>
            </a:r>
            <a:r>
              <a:rPr lang="en-IN" b="1" dirty="0"/>
              <a:t>Leading Strand</a:t>
            </a:r>
          </a:p>
          <a:p>
            <a:r>
              <a:rPr lang="en-IN" dirty="0"/>
              <a:t>Discontinuous Synthesis – </a:t>
            </a:r>
            <a:r>
              <a:rPr lang="en-IN" b="1" dirty="0"/>
              <a:t>Lagging</a:t>
            </a:r>
            <a:r>
              <a:rPr lang="en-IN" dirty="0"/>
              <a:t> Strand(Okazaki fragments)</a:t>
            </a:r>
          </a:p>
          <a:p>
            <a:r>
              <a:rPr lang="en-IN" dirty="0"/>
              <a:t>Synthesis in </a:t>
            </a:r>
            <a:r>
              <a:rPr lang="en-IN" b="1" dirty="0"/>
              <a:t>5’ -&gt; 3’ </a:t>
            </a:r>
            <a:r>
              <a:rPr lang="en-IN" dirty="0"/>
              <a:t>direction</a:t>
            </a:r>
          </a:p>
          <a:p>
            <a:r>
              <a:rPr lang="en-IN" dirty="0"/>
              <a:t>Primers removed, </a:t>
            </a:r>
            <a:r>
              <a:rPr lang="en-IN" b="1" dirty="0"/>
              <a:t>nick</a:t>
            </a:r>
            <a:r>
              <a:rPr lang="en-IN" dirty="0"/>
              <a:t> sealed</a:t>
            </a:r>
          </a:p>
          <a:p>
            <a:r>
              <a:rPr lang="en-IN" dirty="0"/>
              <a:t>Proof Reading – by </a:t>
            </a:r>
            <a:r>
              <a:rPr lang="en-IN" b="1" dirty="0"/>
              <a:t>DNA polymerase</a:t>
            </a:r>
            <a:r>
              <a:rPr lang="en-IN" dirty="0"/>
              <a:t>’</a:t>
            </a:r>
          </a:p>
          <a:p>
            <a:r>
              <a:rPr lang="en-IN" dirty="0"/>
              <a:t>Organized into chromatin Structure</a:t>
            </a:r>
          </a:p>
        </p:txBody>
      </p:sp>
    </p:spTree>
    <p:extLst>
      <p:ext uri="{BB962C8B-B14F-4D97-AF65-F5344CB8AC3E}">
        <p14:creationId xmlns:p14="http://schemas.microsoft.com/office/powerpoint/2010/main" val="128388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7A677-FF35-E0C0-F7F0-1572DE9C28A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Replacing RNA primers with DNA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88821E8-A2CE-7352-A247-44AEF5B24704}"/>
              </a:ext>
            </a:extLst>
          </p:cNvPr>
          <p:cNvPicPr>
            <a:picLocks noGrp="1" noChangeAspect="1"/>
          </p:cNvPicPr>
          <p:nvPr>
            <p:ph idx="1"/>
          </p:nvPr>
        </p:nvPicPr>
        <p:blipFill>
          <a:blip r:embed="rId2"/>
          <a:stretch>
            <a:fillRect/>
          </a:stretch>
        </p:blipFill>
        <p:spPr>
          <a:xfrm>
            <a:off x="4654296" y="1178753"/>
            <a:ext cx="7214616" cy="4473062"/>
          </a:xfrm>
          <a:prstGeom prst="rect">
            <a:avLst/>
          </a:prstGeom>
        </p:spPr>
      </p:pic>
    </p:spTree>
    <p:extLst>
      <p:ext uri="{BB962C8B-B14F-4D97-AF65-F5344CB8AC3E}">
        <p14:creationId xmlns:p14="http://schemas.microsoft.com/office/powerpoint/2010/main" val="4154701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D9AF3-DF5B-0B59-35D7-178EB8BE093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1" kern="1200" dirty="0">
                <a:solidFill>
                  <a:schemeClr val="tx1"/>
                </a:solidFill>
                <a:latin typeface="+mj-lt"/>
                <a:ea typeface="+mj-ea"/>
                <a:cs typeface="+mj-cs"/>
              </a:rPr>
              <a:t>Chromosome erosion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452EB36-A5D7-AEBF-BF93-1E4039F9EA37}"/>
              </a:ext>
            </a:extLst>
          </p:cNvPr>
          <p:cNvPicPr>
            <a:picLocks noGrp="1" noChangeAspect="1"/>
          </p:cNvPicPr>
          <p:nvPr>
            <p:ph idx="1"/>
          </p:nvPr>
        </p:nvPicPr>
        <p:blipFill>
          <a:blip r:embed="rId2"/>
          <a:stretch>
            <a:fillRect/>
          </a:stretch>
        </p:blipFill>
        <p:spPr>
          <a:xfrm>
            <a:off x="4654296" y="1133662"/>
            <a:ext cx="7214616" cy="4563243"/>
          </a:xfrm>
          <a:prstGeom prst="rect">
            <a:avLst/>
          </a:prstGeom>
        </p:spPr>
      </p:pic>
    </p:spTree>
    <p:extLst>
      <p:ext uri="{BB962C8B-B14F-4D97-AF65-F5344CB8AC3E}">
        <p14:creationId xmlns:p14="http://schemas.microsoft.com/office/powerpoint/2010/main" val="1651421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2F21B-33B9-B478-ECFB-D8038E1AFB3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err="1">
                <a:solidFill>
                  <a:schemeClr val="tx1"/>
                </a:solidFill>
                <a:latin typeface="+mj-lt"/>
                <a:ea typeface="+mj-ea"/>
                <a:cs typeface="+mj-cs"/>
              </a:rPr>
              <a:t>Telemeres</a:t>
            </a:r>
            <a:endParaRPr lang="en-US" sz="54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D0A1CB-D33D-1E9C-C10D-8AE0645E7BB6}"/>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In both scenarios (telomere shortening and telomere replication stress), telomerase activation can restore telomere function. </a:t>
            </a:r>
            <a:r>
              <a:rPr lang="en-US" sz="1700" b="1" i="0" dirty="0">
                <a:effectLst/>
              </a:rPr>
              <a:t>As a cell begins to become cancerous, it divides more often, and its telomeres become very short</a:t>
            </a:r>
            <a:r>
              <a:rPr lang="en-US" sz="1700" b="0" i="0" dirty="0">
                <a:effectLst/>
              </a:rPr>
              <a:t>. If its telomeres get too short, the cell may die. Often times, these cells escape death by making more telomerase enzyme, which prevents the telomeres from getting even shorter</a:t>
            </a:r>
            <a:endParaRPr lang="en-US" sz="1700" dirty="0"/>
          </a:p>
        </p:txBody>
      </p:sp>
      <p:pic>
        <p:nvPicPr>
          <p:cNvPr id="5" name="Content Placeholder 4">
            <a:extLst>
              <a:ext uri="{FF2B5EF4-FFF2-40B4-BE49-F238E27FC236}">
                <a16:creationId xmlns:a16="http://schemas.microsoft.com/office/drawing/2014/main" id="{8119ED09-D062-3CE4-2BF8-F5D27A4E68E9}"/>
              </a:ext>
            </a:extLst>
          </p:cNvPr>
          <p:cNvPicPr>
            <a:picLocks noGrp="1" noChangeAspect="1"/>
          </p:cNvPicPr>
          <p:nvPr>
            <p:ph idx="1"/>
          </p:nvPr>
        </p:nvPicPr>
        <p:blipFill>
          <a:blip r:embed="rId2"/>
          <a:stretch>
            <a:fillRect/>
          </a:stretch>
        </p:blipFill>
        <p:spPr>
          <a:xfrm>
            <a:off x="4654296" y="1331995"/>
            <a:ext cx="6903720" cy="4194009"/>
          </a:xfrm>
          <a:prstGeom prst="rect">
            <a:avLst/>
          </a:prstGeom>
        </p:spPr>
      </p:pic>
      <p:grpSp>
        <p:nvGrpSpPr>
          <p:cNvPr id="8" name="Group 7">
            <a:extLst>
              <a:ext uri="{FF2B5EF4-FFF2-40B4-BE49-F238E27FC236}">
                <a16:creationId xmlns:a16="http://schemas.microsoft.com/office/drawing/2014/main" id="{D651F784-BA2C-FC4F-21C5-E6C3DD974BA0}"/>
              </a:ext>
            </a:extLst>
          </p:cNvPr>
          <p:cNvGrpSpPr/>
          <p:nvPr/>
        </p:nvGrpSpPr>
        <p:grpSpPr>
          <a:xfrm>
            <a:off x="4036625" y="5528243"/>
            <a:ext cx="4615200" cy="958320"/>
            <a:chOff x="4036625" y="5528243"/>
            <a:chExt cx="4615200" cy="9583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FB753B8-9F24-4AEC-9E49-7EEBB240605B}"/>
                    </a:ext>
                  </a:extLst>
                </p14:cNvPr>
                <p14:cNvContentPartPr/>
                <p14:nvPr/>
              </p14:nvContentPartPr>
              <p14:xfrm>
                <a:off x="4105025" y="5528243"/>
                <a:ext cx="4546800" cy="958320"/>
              </p14:xfrm>
            </p:contentPart>
          </mc:Choice>
          <mc:Fallback>
            <p:pic>
              <p:nvPicPr>
                <p:cNvPr id="3" name="Ink 2">
                  <a:extLst>
                    <a:ext uri="{FF2B5EF4-FFF2-40B4-BE49-F238E27FC236}">
                      <a16:creationId xmlns:a16="http://schemas.microsoft.com/office/drawing/2014/main" id="{FFB753B8-9F24-4AEC-9E49-7EEBB240605B}"/>
                    </a:ext>
                  </a:extLst>
                </p:cNvPr>
                <p:cNvPicPr/>
                <p:nvPr/>
              </p:nvPicPr>
              <p:blipFill>
                <a:blip r:embed="rId4"/>
                <a:stretch>
                  <a:fillRect/>
                </a:stretch>
              </p:blipFill>
              <p:spPr>
                <a:xfrm>
                  <a:off x="4087025" y="5510243"/>
                  <a:ext cx="4582440" cy="993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F831767-9B19-2B21-D0A4-ABC02E2F6611}"/>
                    </a:ext>
                  </a:extLst>
                </p14:cNvPr>
                <p14:cNvContentPartPr/>
                <p14:nvPr/>
              </p14:nvContentPartPr>
              <p14:xfrm>
                <a:off x="4036625" y="5719763"/>
                <a:ext cx="119880" cy="230760"/>
              </p14:xfrm>
            </p:contentPart>
          </mc:Choice>
          <mc:Fallback>
            <p:pic>
              <p:nvPicPr>
                <p:cNvPr id="4" name="Ink 3">
                  <a:extLst>
                    <a:ext uri="{FF2B5EF4-FFF2-40B4-BE49-F238E27FC236}">
                      <a16:creationId xmlns:a16="http://schemas.microsoft.com/office/drawing/2014/main" id="{4F831767-9B19-2B21-D0A4-ABC02E2F6611}"/>
                    </a:ext>
                  </a:extLst>
                </p:cNvPr>
                <p:cNvPicPr/>
                <p:nvPr/>
              </p:nvPicPr>
              <p:blipFill>
                <a:blip r:embed="rId6"/>
                <a:stretch>
                  <a:fillRect/>
                </a:stretch>
              </p:blipFill>
              <p:spPr>
                <a:xfrm>
                  <a:off x="4018985" y="5702123"/>
                  <a:ext cx="1555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7DB19870-0862-AE1A-8E5E-3FC98ADAC8D4}"/>
                    </a:ext>
                  </a:extLst>
                </p14:cNvPr>
                <p14:cNvContentPartPr/>
                <p14:nvPr/>
              </p14:nvContentPartPr>
              <p14:xfrm>
                <a:off x="4163705" y="5739203"/>
                <a:ext cx="141480" cy="121680"/>
              </p14:xfrm>
            </p:contentPart>
          </mc:Choice>
          <mc:Fallback>
            <p:pic>
              <p:nvPicPr>
                <p:cNvPr id="7" name="Ink 6">
                  <a:extLst>
                    <a:ext uri="{FF2B5EF4-FFF2-40B4-BE49-F238E27FC236}">
                      <a16:creationId xmlns:a16="http://schemas.microsoft.com/office/drawing/2014/main" id="{7DB19870-0862-AE1A-8E5E-3FC98ADAC8D4}"/>
                    </a:ext>
                  </a:extLst>
                </p:cNvPr>
                <p:cNvPicPr/>
                <p:nvPr/>
              </p:nvPicPr>
              <p:blipFill>
                <a:blip r:embed="rId8"/>
                <a:stretch>
                  <a:fillRect/>
                </a:stretch>
              </p:blipFill>
              <p:spPr>
                <a:xfrm>
                  <a:off x="4146065" y="5721563"/>
                  <a:ext cx="177120" cy="157320"/>
                </a:xfrm>
                <a:prstGeom prst="rect">
                  <a:avLst/>
                </a:prstGeom>
              </p:spPr>
            </p:pic>
          </mc:Fallback>
        </mc:AlternateContent>
      </p:grpSp>
    </p:spTree>
    <p:extLst>
      <p:ext uri="{BB962C8B-B14F-4D97-AF65-F5344CB8AC3E}">
        <p14:creationId xmlns:p14="http://schemas.microsoft.com/office/powerpoint/2010/main" val="2248855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DAE78-7864-B8C3-D200-5DA21A44270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DNA polymerases</a:t>
            </a:r>
          </a:p>
        </p:txBody>
      </p:sp>
      <p:pic>
        <p:nvPicPr>
          <p:cNvPr id="5" name="Content Placeholder 4">
            <a:extLst>
              <a:ext uri="{FF2B5EF4-FFF2-40B4-BE49-F238E27FC236}">
                <a16:creationId xmlns:a16="http://schemas.microsoft.com/office/drawing/2014/main" id="{69D615F3-7912-8FAB-380D-1DA99AF5205C}"/>
              </a:ext>
            </a:extLst>
          </p:cNvPr>
          <p:cNvPicPr>
            <a:picLocks noGrp="1" noChangeAspect="1"/>
          </p:cNvPicPr>
          <p:nvPr>
            <p:ph idx="1"/>
          </p:nvPr>
        </p:nvPicPr>
        <p:blipFill>
          <a:blip r:embed="rId2"/>
          <a:stretch>
            <a:fillRect/>
          </a:stretch>
        </p:blipFill>
        <p:spPr>
          <a:xfrm>
            <a:off x="1353638" y="1675227"/>
            <a:ext cx="9226237" cy="4520857"/>
          </a:xfrm>
          <a:prstGeom prst="rect">
            <a:avLst/>
          </a:prstGeom>
        </p:spPr>
      </p:pic>
    </p:spTree>
    <p:extLst>
      <p:ext uri="{BB962C8B-B14F-4D97-AF65-F5344CB8AC3E}">
        <p14:creationId xmlns:p14="http://schemas.microsoft.com/office/powerpoint/2010/main" val="299362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43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ABB0A-77DF-4302-874F-B42B1299726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Steps of rna base, gaps fill and repirs </a:t>
            </a:r>
          </a:p>
        </p:txBody>
      </p:sp>
      <p:pic>
        <p:nvPicPr>
          <p:cNvPr id="5" name="Content Placeholder 4">
            <a:extLst>
              <a:ext uri="{FF2B5EF4-FFF2-40B4-BE49-F238E27FC236}">
                <a16:creationId xmlns:a16="http://schemas.microsoft.com/office/drawing/2014/main" id="{7CCCD020-0153-E9BF-785E-980F09214895}"/>
              </a:ext>
            </a:extLst>
          </p:cNvPr>
          <p:cNvPicPr>
            <a:picLocks noGrp="1" noChangeAspect="1"/>
          </p:cNvPicPr>
          <p:nvPr>
            <p:ph idx="1"/>
          </p:nvPr>
        </p:nvPicPr>
        <p:blipFill>
          <a:blip r:embed="rId2"/>
          <a:stretch>
            <a:fillRect/>
          </a:stretch>
        </p:blipFill>
        <p:spPr>
          <a:xfrm>
            <a:off x="4312170" y="961812"/>
            <a:ext cx="6641059" cy="4930987"/>
          </a:xfrm>
          <a:prstGeom prst="rect">
            <a:avLst/>
          </a:prstGeom>
        </p:spPr>
      </p:pic>
    </p:spTree>
    <p:extLst>
      <p:ext uri="{BB962C8B-B14F-4D97-AF65-F5344CB8AC3E}">
        <p14:creationId xmlns:p14="http://schemas.microsoft.com/office/powerpoint/2010/main" val="58845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12018-1300-F026-8CB7-A315956BBE7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Cont,</a:t>
            </a:r>
          </a:p>
        </p:txBody>
      </p:sp>
      <p:pic>
        <p:nvPicPr>
          <p:cNvPr id="5" name="Content Placeholder 4">
            <a:extLst>
              <a:ext uri="{FF2B5EF4-FFF2-40B4-BE49-F238E27FC236}">
                <a16:creationId xmlns:a16="http://schemas.microsoft.com/office/drawing/2014/main" id="{DEDDADC0-1972-7A75-384C-BB9E3ADBE19D}"/>
              </a:ext>
            </a:extLst>
          </p:cNvPr>
          <p:cNvPicPr>
            <a:picLocks noGrp="1" noChangeAspect="1"/>
          </p:cNvPicPr>
          <p:nvPr>
            <p:ph idx="1"/>
          </p:nvPr>
        </p:nvPicPr>
        <p:blipFill>
          <a:blip r:embed="rId2"/>
          <a:stretch>
            <a:fillRect/>
          </a:stretch>
        </p:blipFill>
        <p:spPr>
          <a:xfrm>
            <a:off x="4367284" y="628637"/>
            <a:ext cx="7190732" cy="5608390"/>
          </a:xfrm>
          <a:prstGeom prst="rect">
            <a:avLst/>
          </a:prstGeom>
        </p:spPr>
      </p:pic>
    </p:spTree>
    <p:extLst>
      <p:ext uri="{BB962C8B-B14F-4D97-AF65-F5344CB8AC3E}">
        <p14:creationId xmlns:p14="http://schemas.microsoft.com/office/powerpoint/2010/main" val="3343972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25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3159A-940C-FCE3-945E-E5448E5F499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DNA final</a:t>
            </a:r>
          </a:p>
        </p:txBody>
      </p:sp>
      <p:pic>
        <p:nvPicPr>
          <p:cNvPr id="9" name="Content Placeholder 8" descr="Diagram&#10;&#10;Description automatically generated">
            <a:extLst>
              <a:ext uri="{FF2B5EF4-FFF2-40B4-BE49-F238E27FC236}">
                <a16:creationId xmlns:a16="http://schemas.microsoft.com/office/drawing/2014/main" id="{35EE50BF-98FA-29EB-E4E2-4202EDD45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506" y="1344871"/>
            <a:ext cx="7787941" cy="3773039"/>
          </a:xfrm>
          <a:prstGeom prst="rect">
            <a:avLst/>
          </a:prstGeom>
        </p:spPr>
      </p:pic>
    </p:spTree>
    <p:extLst>
      <p:ext uri="{BB962C8B-B14F-4D97-AF65-F5344CB8AC3E}">
        <p14:creationId xmlns:p14="http://schemas.microsoft.com/office/powerpoint/2010/main" val="2553173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DF18109-DD18-B5C9-639A-4603BB4274F3}"/>
              </a:ext>
            </a:extLst>
          </p:cNvPr>
          <p:cNvPicPr>
            <a:picLocks noGrp="1" noChangeAspect="1"/>
          </p:cNvPicPr>
          <p:nvPr>
            <p:ph idx="1"/>
          </p:nvPr>
        </p:nvPicPr>
        <p:blipFill>
          <a:blip r:embed="rId2"/>
          <a:stretch>
            <a:fillRect/>
          </a:stretch>
        </p:blipFill>
        <p:spPr>
          <a:xfrm>
            <a:off x="1077021" y="643467"/>
            <a:ext cx="10037957" cy="5571066"/>
          </a:xfrm>
          <a:prstGeom prst="rect">
            <a:avLst/>
          </a:prstGeom>
        </p:spPr>
      </p:pic>
    </p:spTree>
    <p:extLst>
      <p:ext uri="{BB962C8B-B14F-4D97-AF65-F5344CB8AC3E}">
        <p14:creationId xmlns:p14="http://schemas.microsoft.com/office/powerpoint/2010/main" val="1628711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8D80-F70A-208B-8782-4854129D719E}"/>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4100" b="1" kern="1200">
                <a:solidFill>
                  <a:schemeClr val="tx1"/>
                </a:solidFill>
                <a:latin typeface="+mj-lt"/>
                <a:ea typeface="+mj-ea"/>
                <a:cs typeface="+mj-cs"/>
              </a:rPr>
              <a:t>Termination of DNA replication</a:t>
            </a:r>
          </a:p>
        </p:txBody>
      </p:sp>
      <p:sp>
        <p:nvSpPr>
          <p:cNvPr id="6" name="TextBox 5">
            <a:extLst>
              <a:ext uri="{FF2B5EF4-FFF2-40B4-BE49-F238E27FC236}">
                <a16:creationId xmlns:a16="http://schemas.microsoft.com/office/drawing/2014/main" id="{FCD70AF8-1E98-95BF-F117-F3B5CDD2CB46}"/>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Tus Protein arrests</a:t>
            </a:r>
            <a:r>
              <a:rPr lang="en-US" sz="2000" dirty="0"/>
              <a:t> replication fork motion</a:t>
            </a:r>
          </a:p>
          <a:p>
            <a:pPr indent="-228600">
              <a:lnSpc>
                <a:spcPct val="90000"/>
              </a:lnSpc>
              <a:spcAft>
                <a:spcPts val="600"/>
              </a:spcAft>
              <a:buFont typeface="Arial" panose="020B0604020202020204" pitchFamily="34" charset="0"/>
              <a:buChar char="•"/>
            </a:pPr>
            <a:r>
              <a:rPr lang="en-US" sz="2000" b="0" i="0" dirty="0">
                <a:effectLst/>
              </a:rPr>
              <a:t>Termination of DNA replication in E. coli is completed through the use of termination sequences and the </a:t>
            </a:r>
            <a:r>
              <a:rPr lang="en-US" sz="2000" b="1" i="0" dirty="0">
                <a:effectLst/>
              </a:rPr>
              <a:t>Tus protein</a:t>
            </a:r>
            <a:r>
              <a:rPr lang="en-US" sz="2000" b="0" i="0" dirty="0">
                <a:effectLst/>
              </a:rPr>
              <a:t>. These sequences allow the two replication forks to pass through in only one direction, but not the other.</a:t>
            </a: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 radar chart&#10;&#10;Description automatically generated">
            <a:extLst>
              <a:ext uri="{FF2B5EF4-FFF2-40B4-BE49-F238E27FC236}">
                <a16:creationId xmlns:a16="http://schemas.microsoft.com/office/drawing/2014/main" id="{6D66E132-1A9B-EA1F-2C24-35309950A6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5862" y="1170128"/>
            <a:ext cx="6019331" cy="4514498"/>
          </a:xfrm>
          <a:prstGeom prst="rect">
            <a:avLst/>
          </a:prstGeom>
          <a:effectLst/>
        </p:spPr>
      </p:pic>
    </p:spTree>
    <p:extLst>
      <p:ext uri="{BB962C8B-B14F-4D97-AF65-F5344CB8AC3E}">
        <p14:creationId xmlns:p14="http://schemas.microsoft.com/office/powerpoint/2010/main" val="2559682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B3BE6A-AC43-765A-A096-C4E3D335D7C3}"/>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Replication in Eukaryotes</a:t>
            </a:r>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11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EF43F-33B7-79E6-270B-F0E4D57AC3AC}"/>
              </a:ext>
            </a:extLst>
          </p:cNvPr>
          <p:cNvSpPr>
            <a:spLocks noGrp="1"/>
          </p:cNvSpPr>
          <p:nvPr>
            <p:ph type="title"/>
          </p:nvPr>
        </p:nvSpPr>
        <p:spPr>
          <a:xfrm>
            <a:off x="466722" y="586855"/>
            <a:ext cx="3201366" cy="3387497"/>
          </a:xfrm>
        </p:spPr>
        <p:txBody>
          <a:bodyPr anchor="b">
            <a:normAutofit/>
          </a:bodyPr>
          <a:lstStyle/>
          <a:p>
            <a:pPr algn="r"/>
            <a:r>
              <a:rPr lang="en-IN" sz="3700" b="1" dirty="0">
                <a:solidFill>
                  <a:srgbClr val="FFFFFF"/>
                </a:solidFill>
              </a:rPr>
              <a:t>When &amp; where DNA replication takes place?</a:t>
            </a:r>
            <a:br>
              <a:rPr lang="en-IN" sz="3700" b="1" dirty="0">
                <a:solidFill>
                  <a:srgbClr val="FFFFFF"/>
                </a:solidFill>
              </a:rPr>
            </a:br>
            <a:r>
              <a:rPr lang="en-IN" sz="3700" b="1" dirty="0">
                <a:solidFill>
                  <a:srgbClr val="FFFFFF"/>
                </a:solidFill>
              </a:rPr>
              <a:t>Synthesis Phase (S Phase)</a:t>
            </a:r>
          </a:p>
        </p:txBody>
      </p:sp>
      <p:sp>
        <p:nvSpPr>
          <p:cNvPr id="3" name="Content Placeholder 2">
            <a:extLst>
              <a:ext uri="{FF2B5EF4-FFF2-40B4-BE49-F238E27FC236}">
                <a16:creationId xmlns:a16="http://schemas.microsoft.com/office/drawing/2014/main" id="{122E5ADC-2EF3-A2E9-F9AF-EFF5598DC483}"/>
              </a:ext>
            </a:extLst>
          </p:cNvPr>
          <p:cNvSpPr>
            <a:spLocks noGrp="1"/>
          </p:cNvSpPr>
          <p:nvPr>
            <p:ph idx="1"/>
          </p:nvPr>
        </p:nvSpPr>
        <p:spPr>
          <a:xfrm>
            <a:off x="4271749" y="0"/>
            <a:ext cx="4337679" cy="2380323"/>
          </a:xfrm>
        </p:spPr>
        <p:txBody>
          <a:bodyPr anchor="ctr">
            <a:normAutofit/>
          </a:bodyPr>
          <a:lstStyle/>
          <a:p>
            <a:r>
              <a:rPr lang="en-IN" b="1" dirty="0"/>
              <a:t>S phase </a:t>
            </a:r>
            <a:r>
              <a:rPr lang="en-IN" dirty="0"/>
              <a:t>during interphase of the cell cycle</a:t>
            </a:r>
          </a:p>
          <a:p>
            <a:r>
              <a:rPr lang="en-IN" b="1" dirty="0"/>
              <a:t>Nucleus</a:t>
            </a:r>
            <a:r>
              <a:rPr lang="en-IN" dirty="0"/>
              <a:t> of Eukaryotes </a:t>
            </a:r>
          </a:p>
          <a:p>
            <a:r>
              <a:rPr lang="en-IN" b="1" dirty="0"/>
              <a:t>Inside the cytoplasm </a:t>
            </a:r>
            <a:r>
              <a:rPr lang="en-IN" dirty="0"/>
              <a:t>of Prokaryotes</a:t>
            </a:r>
          </a:p>
        </p:txBody>
      </p:sp>
      <p:pic>
        <p:nvPicPr>
          <p:cNvPr id="5" name="Picture 4" descr="Chart&#10;&#10;Description automatically generated">
            <a:extLst>
              <a:ext uri="{FF2B5EF4-FFF2-40B4-BE49-F238E27FC236}">
                <a16:creationId xmlns:a16="http://schemas.microsoft.com/office/drawing/2014/main" id="{139F672B-5692-CD4A-91BF-4572D430E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652" y="2176818"/>
            <a:ext cx="5597432" cy="4681182"/>
          </a:xfrm>
          <a:prstGeom prst="rect">
            <a:avLst/>
          </a:prstGeom>
        </p:spPr>
      </p:pic>
    </p:spTree>
    <p:extLst>
      <p:ext uri="{BB962C8B-B14F-4D97-AF65-F5344CB8AC3E}">
        <p14:creationId xmlns:p14="http://schemas.microsoft.com/office/powerpoint/2010/main" val="11937970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157F-6AA5-D783-66B3-7E2C0B2F9CBE}"/>
              </a:ext>
            </a:extLst>
          </p:cNvPr>
          <p:cNvSpPr>
            <a:spLocks noGrp="1"/>
          </p:cNvSpPr>
          <p:nvPr>
            <p:ph type="title"/>
          </p:nvPr>
        </p:nvSpPr>
        <p:spPr>
          <a:xfrm>
            <a:off x="648929" y="629266"/>
            <a:ext cx="3505495" cy="1622321"/>
          </a:xfrm>
        </p:spPr>
        <p:txBody>
          <a:bodyPr>
            <a:normAutofit/>
          </a:bodyPr>
          <a:lstStyle/>
          <a:p>
            <a:r>
              <a:rPr lang="en-IN" sz="3700"/>
              <a:t>Chromosomes in Eukaryotic Cells consist of</a:t>
            </a:r>
          </a:p>
        </p:txBody>
      </p:sp>
      <p:sp>
        <p:nvSpPr>
          <p:cNvPr id="3" name="Content Placeholder 2">
            <a:extLst>
              <a:ext uri="{FF2B5EF4-FFF2-40B4-BE49-F238E27FC236}">
                <a16:creationId xmlns:a16="http://schemas.microsoft.com/office/drawing/2014/main" id="{D37704C7-67FD-C726-7427-CAF1CC9C7F25}"/>
              </a:ext>
            </a:extLst>
          </p:cNvPr>
          <p:cNvSpPr>
            <a:spLocks noGrp="1"/>
          </p:cNvSpPr>
          <p:nvPr>
            <p:ph idx="1"/>
          </p:nvPr>
        </p:nvSpPr>
        <p:spPr>
          <a:xfrm>
            <a:off x="648931" y="2438400"/>
            <a:ext cx="3505494" cy="3785419"/>
          </a:xfrm>
        </p:spPr>
        <p:txBody>
          <a:bodyPr>
            <a:normAutofit/>
          </a:bodyPr>
          <a:lstStyle/>
          <a:p>
            <a:r>
              <a:rPr lang="en-IN" sz="2000"/>
              <a:t>DNA</a:t>
            </a:r>
          </a:p>
          <a:p>
            <a:r>
              <a:rPr lang="en-IN" sz="2000"/>
              <a:t>Protein</a:t>
            </a:r>
          </a:p>
          <a:p>
            <a:r>
              <a:rPr lang="en-IN" sz="2000"/>
              <a:t>Some Chromosomal RNA</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847862-9E9F-3845-9BAB-1BE55427A750}"/>
              </a:ext>
            </a:extLst>
          </p:cNvPr>
          <p:cNvPicPr>
            <a:picLocks noChangeAspect="1"/>
          </p:cNvPicPr>
          <p:nvPr/>
        </p:nvPicPr>
        <p:blipFill>
          <a:blip r:embed="rId2"/>
          <a:stretch>
            <a:fillRect/>
          </a:stretch>
        </p:blipFill>
        <p:spPr>
          <a:xfrm>
            <a:off x="5405862" y="848690"/>
            <a:ext cx="6019331" cy="5157373"/>
          </a:xfrm>
          <a:prstGeom prst="rect">
            <a:avLst/>
          </a:prstGeom>
          <a:effectLst/>
        </p:spPr>
      </p:pic>
    </p:spTree>
    <p:extLst>
      <p:ext uri="{BB962C8B-B14F-4D97-AF65-F5344CB8AC3E}">
        <p14:creationId xmlns:p14="http://schemas.microsoft.com/office/powerpoint/2010/main" val="1839097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3FF0-EAB2-51FD-F9F6-BBD3B6B805DA}"/>
              </a:ext>
            </a:extLst>
          </p:cNvPr>
          <p:cNvSpPr>
            <a:spLocks noGrp="1"/>
          </p:cNvSpPr>
          <p:nvPr>
            <p:ph type="title"/>
          </p:nvPr>
        </p:nvSpPr>
        <p:spPr>
          <a:xfrm>
            <a:off x="8045751" y="629266"/>
            <a:ext cx="3667039" cy="1676603"/>
          </a:xfrm>
        </p:spPr>
        <p:txBody>
          <a:bodyPr vert="horz" lIns="91440" tIns="45720" rIns="91440" bIns="45720" rtlCol="0" anchor="ctr">
            <a:normAutofit/>
          </a:bodyPr>
          <a:lstStyle/>
          <a:p>
            <a:r>
              <a:rPr lang="en-US" sz="4000" kern="1200">
                <a:solidFill>
                  <a:schemeClr val="tx1"/>
                </a:solidFill>
                <a:latin typeface="+mj-lt"/>
                <a:ea typeface="+mj-ea"/>
                <a:cs typeface="+mj-cs"/>
              </a:rPr>
              <a:t>Cell cycle</a:t>
            </a:r>
          </a:p>
        </p:txBody>
      </p:sp>
      <p:sp>
        <p:nvSpPr>
          <p:cNvPr id="11" name="Rectangle 10">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574E3CAF-28E0-5604-8B1E-EDB546E1FB51}"/>
              </a:ext>
            </a:extLst>
          </p:cNvPr>
          <p:cNvPicPr>
            <a:picLocks noGrp="1" noChangeAspect="1"/>
          </p:cNvPicPr>
          <p:nvPr>
            <p:ph idx="1"/>
          </p:nvPr>
        </p:nvPicPr>
        <p:blipFill>
          <a:blip r:embed="rId2"/>
          <a:stretch>
            <a:fillRect/>
          </a:stretch>
        </p:blipFill>
        <p:spPr>
          <a:xfrm>
            <a:off x="1552898" y="804665"/>
            <a:ext cx="4447148" cy="5248670"/>
          </a:xfrm>
          <a:prstGeom prst="rect">
            <a:avLst/>
          </a:prstGeom>
          <a:effectLst/>
        </p:spPr>
      </p:pic>
      <p:sp>
        <p:nvSpPr>
          <p:cNvPr id="6" name="TextBox 5">
            <a:extLst>
              <a:ext uri="{FF2B5EF4-FFF2-40B4-BE49-F238E27FC236}">
                <a16:creationId xmlns:a16="http://schemas.microsoft.com/office/drawing/2014/main" id="{9DEF40F8-C04C-DFE1-49CC-485124DA3655}"/>
              </a:ext>
            </a:extLst>
          </p:cNvPr>
          <p:cNvSpPr txBox="1"/>
          <p:nvPr/>
        </p:nvSpPr>
        <p:spPr>
          <a:xfrm>
            <a:off x="8045753" y="2438401"/>
            <a:ext cx="3667036"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G1 – </a:t>
            </a:r>
            <a:r>
              <a:rPr lang="en-US" b="1" dirty="0"/>
              <a:t>Preparing</a:t>
            </a:r>
            <a:r>
              <a:rPr lang="en-US" dirty="0"/>
              <a:t> for DNA replication (cell growth)</a:t>
            </a:r>
          </a:p>
          <a:p>
            <a:pPr indent="-228600">
              <a:lnSpc>
                <a:spcPct val="90000"/>
              </a:lnSpc>
              <a:spcAft>
                <a:spcPts val="600"/>
              </a:spcAft>
              <a:buFont typeface="Arial" panose="020B0604020202020204" pitchFamily="34" charset="0"/>
              <a:buChar char="•"/>
            </a:pPr>
            <a:r>
              <a:rPr lang="en-US" dirty="0"/>
              <a:t>S – DNA </a:t>
            </a:r>
            <a:r>
              <a:rPr lang="en-US" b="1" dirty="0"/>
              <a:t>Replication</a:t>
            </a:r>
          </a:p>
          <a:p>
            <a:pPr indent="-228600">
              <a:lnSpc>
                <a:spcPct val="90000"/>
              </a:lnSpc>
              <a:spcAft>
                <a:spcPts val="600"/>
              </a:spcAft>
              <a:buFont typeface="Arial" panose="020B0604020202020204" pitchFamily="34" charset="0"/>
              <a:buChar char="•"/>
            </a:pPr>
            <a:r>
              <a:rPr lang="en-US" dirty="0"/>
              <a:t>G2 – A short gap </a:t>
            </a:r>
            <a:r>
              <a:rPr lang="en-US" b="1" dirty="0"/>
              <a:t>before</a:t>
            </a:r>
            <a:r>
              <a:rPr lang="en-US" dirty="0"/>
              <a:t> Mitosis</a:t>
            </a:r>
          </a:p>
          <a:p>
            <a:pPr indent="-228600">
              <a:lnSpc>
                <a:spcPct val="90000"/>
              </a:lnSpc>
              <a:spcAft>
                <a:spcPts val="600"/>
              </a:spcAft>
              <a:buFont typeface="Arial" panose="020B0604020202020204" pitchFamily="34" charset="0"/>
              <a:buChar char="•"/>
            </a:pPr>
            <a:r>
              <a:rPr lang="en-US" dirty="0"/>
              <a:t>M – mitosis and cell </a:t>
            </a:r>
            <a:r>
              <a:rPr lang="en-US" b="1" dirty="0"/>
              <a:t>division</a:t>
            </a:r>
          </a:p>
        </p:txBody>
      </p:sp>
    </p:spTree>
    <p:extLst>
      <p:ext uri="{BB962C8B-B14F-4D97-AF65-F5344CB8AC3E}">
        <p14:creationId xmlns:p14="http://schemas.microsoft.com/office/powerpoint/2010/main" val="4149061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F6C1B675-A917-C5D9-B697-7240ADFAD8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163" y="900332"/>
            <a:ext cx="8280311" cy="4676959"/>
          </a:xfrm>
          <a:prstGeom prst="rect">
            <a:avLst/>
          </a:prstGeom>
        </p:spPr>
      </p:pic>
      <p:sp>
        <p:nvSpPr>
          <p:cNvPr id="7" name="TextBox 6">
            <a:extLst>
              <a:ext uri="{FF2B5EF4-FFF2-40B4-BE49-F238E27FC236}">
                <a16:creationId xmlns:a16="http://schemas.microsoft.com/office/drawing/2014/main" id="{CA6235BF-E4F3-D49D-C237-B12F1E20498F}"/>
              </a:ext>
            </a:extLst>
          </p:cNvPr>
          <p:cNvSpPr txBox="1"/>
          <p:nvPr/>
        </p:nvSpPr>
        <p:spPr>
          <a:xfrm>
            <a:off x="2283217" y="5769889"/>
            <a:ext cx="6100010" cy="369332"/>
          </a:xfrm>
          <a:prstGeom prst="rect">
            <a:avLst/>
          </a:prstGeom>
          <a:noFill/>
        </p:spPr>
        <p:txBody>
          <a:bodyPr wrap="square">
            <a:spAutoFit/>
          </a:bodyPr>
          <a:lstStyle/>
          <a:p>
            <a:pPr>
              <a:spcAft>
                <a:spcPts val="600"/>
              </a:spcAft>
            </a:pPr>
            <a:r>
              <a:rPr lang="en-IN" dirty="0"/>
              <a:t>It is also Semi-conservative replication</a:t>
            </a:r>
          </a:p>
        </p:txBody>
      </p:sp>
    </p:spTree>
    <p:extLst>
      <p:ext uri="{BB962C8B-B14F-4D97-AF65-F5344CB8AC3E}">
        <p14:creationId xmlns:p14="http://schemas.microsoft.com/office/powerpoint/2010/main" val="2193313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3C17B3-7913-B101-3EA2-B5439F56DE2F}"/>
              </a:ext>
            </a:extLst>
          </p:cNvPr>
          <p:cNvSpPr>
            <a:spLocks noGrp="1"/>
          </p:cNvSpPr>
          <p:nvPr>
            <p:ph type="title"/>
          </p:nvPr>
        </p:nvSpPr>
        <p:spPr>
          <a:xfrm>
            <a:off x="1288064" y="1284731"/>
            <a:ext cx="9637776" cy="929046"/>
          </a:xfrm>
        </p:spPr>
        <p:txBody>
          <a:bodyPr>
            <a:normAutofit/>
          </a:bodyPr>
          <a:lstStyle/>
          <a:p>
            <a:pPr algn="ctr"/>
            <a:r>
              <a:rPr lang="en-IN" dirty="0"/>
              <a:t>Differences </a:t>
            </a:r>
            <a:endParaRPr lang="en-IN"/>
          </a:p>
        </p:txBody>
      </p:sp>
      <p:graphicFrame>
        <p:nvGraphicFramePr>
          <p:cNvPr id="4" name="Table 4">
            <a:extLst>
              <a:ext uri="{FF2B5EF4-FFF2-40B4-BE49-F238E27FC236}">
                <a16:creationId xmlns:a16="http://schemas.microsoft.com/office/drawing/2014/main" id="{4E4DCC29-A530-5C01-DBA7-A6A68DA8E8A5}"/>
              </a:ext>
            </a:extLst>
          </p:cNvPr>
          <p:cNvGraphicFramePr>
            <a:graphicFrameLocks noGrp="1"/>
          </p:cNvGraphicFramePr>
          <p:nvPr>
            <p:ph idx="1"/>
            <p:extLst>
              <p:ext uri="{D42A27DB-BD31-4B8C-83A1-F6EECF244321}">
                <p14:modId xmlns:p14="http://schemas.microsoft.com/office/powerpoint/2010/main" val="2672675771"/>
              </p:ext>
            </p:extLst>
          </p:nvPr>
        </p:nvGraphicFramePr>
        <p:xfrm>
          <a:off x="1517941" y="2371780"/>
          <a:ext cx="9180503" cy="3218688"/>
        </p:xfrm>
        <a:graphic>
          <a:graphicData uri="http://schemas.openxmlformats.org/drawingml/2006/table">
            <a:tbl>
              <a:tblPr firstRow="1" bandRow="1">
                <a:tableStyleId>{5C22544A-7EE6-4342-B048-85BDC9FD1C3A}</a:tableStyleId>
              </a:tblPr>
              <a:tblGrid>
                <a:gridCol w="2744814">
                  <a:extLst>
                    <a:ext uri="{9D8B030D-6E8A-4147-A177-3AD203B41FA5}">
                      <a16:colId xmlns:a16="http://schemas.microsoft.com/office/drawing/2014/main" val="728780655"/>
                    </a:ext>
                  </a:extLst>
                </a:gridCol>
                <a:gridCol w="3213100">
                  <a:extLst>
                    <a:ext uri="{9D8B030D-6E8A-4147-A177-3AD203B41FA5}">
                      <a16:colId xmlns:a16="http://schemas.microsoft.com/office/drawing/2014/main" val="2032057038"/>
                    </a:ext>
                  </a:extLst>
                </a:gridCol>
                <a:gridCol w="3222589">
                  <a:extLst>
                    <a:ext uri="{9D8B030D-6E8A-4147-A177-3AD203B41FA5}">
                      <a16:colId xmlns:a16="http://schemas.microsoft.com/office/drawing/2014/main" val="2985549684"/>
                    </a:ext>
                  </a:extLst>
                </a:gridCol>
              </a:tblGrid>
              <a:tr h="368808">
                <a:tc>
                  <a:txBody>
                    <a:bodyPr/>
                    <a:lstStyle/>
                    <a:p>
                      <a:r>
                        <a:rPr lang="en-IN" sz="1700"/>
                        <a:t>Feature</a:t>
                      </a:r>
                    </a:p>
                  </a:txBody>
                  <a:tcPr marL="83820" marR="83820" marT="41910" marB="41910"/>
                </a:tc>
                <a:tc>
                  <a:txBody>
                    <a:bodyPr/>
                    <a:lstStyle/>
                    <a:p>
                      <a:r>
                        <a:rPr lang="en-IN" sz="1700"/>
                        <a:t>Prokaryote</a:t>
                      </a:r>
                    </a:p>
                  </a:txBody>
                  <a:tcPr marL="83820" marR="83820" marT="41910" marB="41910"/>
                </a:tc>
                <a:tc>
                  <a:txBody>
                    <a:bodyPr/>
                    <a:lstStyle/>
                    <a:p>
                      <a:r>
                        <a:rPr lang="en-IN" sz="1700"/>
                        <a:t>Eukaryote</a:t>
                      </a:r>
                    </a:p>
                  </a:txBody>
                  <a:tcPr marL="83820" marR="83820" marT="41910" marB="41910"/>
                </a:tc>
                <a:extLst>
                  <a:ext uri="{0D108BD9-81ED-4DB2-BD59-A6C34878D82A}">
                    <a16:rowId xmlns:a16="http://schemas.microsoft.com/office/drawing/2014/main" val="3519936104"/>
                  </a:ext>
                </a:extLst>
              </a:tr>
              <a:tr h="368808">
                <a:tc>
                  <a:txBody>
                    <a:bodyPr/>
                    <a:lstStyle/>
                    <a:p>
                      <a:r>
                        <a:rPr lang="en-IN" sz="1700"/>
                        <a:t>Location</a:t>
                      </a:r>
                    </a:p>
                  </a:txBody>
                  <a:tcPr marL="83820" marR="83820" marT="41910" marB="41910"/>
                </a:tc>
                <a:tc>
                  <a:txBody>
                    <a:bodyPr/>
                    <a:lstStyle/>
                    <a:p>
                      <a:r>
                        <a:rPr lang="en-IN" sz="1700" dirty="0"/>
                        <a:t>Occurs </a:t>
                      </a:r>
                      <a:r>
                        <a:rPr lang="en-IN" sz="1700" dirty="0" err="1"/>
                        <a:t>iside</a:t>
                      </a:r>
                      <a:r>
                        <a:rPr lang="en-IN" sz="1700" dirty="0"/>
                        <a:t> the </a:t>
                      </a:r>
                      <a:r>
                        <a:rPr lang="en-IN" sz="1700" b="1" dirty="0"/>
                        <a:t>cytoplasm</a:t>
                      </a:r>
                    </a:p>
                  </a:txBody>
                  <a:tcPr marL="83820" marR="83820" marT="41910" marB="41910"/>
                </a:tc>
                <a:tc>
                  <a:txBody>
                    <a:bodyPr/>
                    <a:lstStyle/>
                    <a:p>
                      <a:r>
                        <a:rPr lang="en-IN" sz="1700" dirty="0"/>
                        <a:t>Occurs inside </a:t>
                      </a:r>
                      <a:r>
                        <a:rPr lang="en-IN" sz="1700" b="1" dirty="0"/>
                        <a:t>nucleus</a:t>
                      </a:r>
                    </a:p>
                  </a:txBody>
                  <a:tcPr marL="83820" marR="83820" marT="41910" marB="41910"/>
                </a:tc>
                <a:extLst>
                  <a:ext uri="{0D108BD9-81ED-4DB2-BD59-A6C34878D82A}">
                    <a16:rowId xmlns:a16="http://schemas.microsoft.com/office/drawing/2014/main" val="3092389321"/>
                  </a:ext>
                </a:extLst>
              </a:tr>
              <a:tr h="620268">
                <a:tc>
                  <a:txBody>
                    <a:bodyPr/>
                    <a:lstStyle/>
                    <a:p>
                      <a:r>
                        <a:rPr lang="en-IN" sz="1700"/>
                        <a:t>ori</a:t>
                      </a:r>
                    </a:p>
                  </a:txBody>
                  <a:tcPr marL="83820" marR="83820" marT="41910" marB="41910"/>
                </a:tc>
                <a:tc>
                  <a:txBody>
                    <a:bodyPr/>
                    <a:lstStyle/>
                    <a:p>
                      <a:r>
                        <a:rPr lang="en-IN" sz="1700" b="1" dirty="0"/>
                        <a:t>One</a:t>
                      </a:r>
                      <a:r>
                        <a:rPr lang="en-IN" sz="1700" dirty="0"/>
                        <a:t> origin of replication per molecules of DNA</a:t>
                      </a:r>
                    </a:p>
                  </a:txBody>
                  <a:tcPr marL="83820" marR="83820" marT="41910" marB="41910"/>
                </a:tc>
                <a:tc>
                  <a:txBody>
                    <a:bodyPr/>
                    <a:lstStyle/>
                    <a:p>
                      <a:r>
                        <a:rPr lang="en-IN" sz="1700" dirty="0"/>
                        <a:t>Have </a:t>
                      </a:r>
                      <a:r>
                        <a:rPr lang="en-IN" sz="1700" b="1" dirty="0"/>
                        <a:t>many</a:t>
                      </a:r>
                      <a:r>
                        <a:rPr lang="en-IN" sz="1700" dirty="0"/>
                        <a:t> origins of replication in each chromosome</a:t>
                      </a:r>
                    </a:p>
                  </a:txBody>
                  <a:tcPr marL="83820" marR="83820" marT="41910" marB="41910"/>
                </a:tc>
                <a:extLst>
                  <a:ext uri="{0D108BD9-81ED-4DB2-BD59-A6C34878D82A}">
                    <a16:rowId xmlns:a16="http://schemas.microsoft.com/office/drawing/2014/main" val="4094576979"/>
                  </a:ext>
                </a:extLst>
              </a:tr>
              <a:tr h="620268">
                <a:tc>
                  <a:txBody>
                    <a:bodyPr/>
                    <a:lstStyle/>
                    <a:p>
                      <a:r>
                        <a:rPr lang="en-IN" sz="1700"/>
                        <a:t>Ori length</a:t>
                      </a:r>
                    </a:p>
                  </a:txBody>
                  <a:tcPr marL="83820" marR="83820" marT="41910" marB="41910"/>
                </a:tc>
                <a:tc>
                  <a:txBody>
                    <a:bodyPr/>
                    <a:lstStyle/>
                    <a:p>
                      <a:r>
                        <a:rPr lang="en-IN" sz="1700"/>
                        <a:t>100-200 or more nucleotides in length</a:t>
                      </a:r>
                    </a:p>
                  </a:txBody>
                  <a:tcPr marL="83820" marR="83820" marT="41910" marB="41910"/>
                </a:tc>
                <a:tc>
                  <a:txBody>
                    <a:bodyPr/>
                    <a:lstStyle/>
                    <a:p>
                      <a:r>
                        <a:rPr lang="en-IN" sz="1700"/>
                        <a:t>About 150 nucleotides</a:t>
                      </a:r>
                    </a:p>
                  </a:txBody>
                  <a:tcPr marL="83820" marR="83820" marT="41910" marB="41910"/>
                </a:tc>
                <a:extLst>
                  <a:ext uri="{0D108BD9-81ED-4DB2-BD59-A6C34878D82A}">
                    <a16:rowId xmlns:a16="http://schemas.microsoft.com/office/drawing/2014/main" val="402472653"/>
                  </a:ext>
                </a:extLst>
              </a:tr>
              <a:tr h="620268">
                <a:tc>
                  <a:txBody>
                    <a:bodyPr/>
                    <a:lstStyle/>
                    <a:p>
                      <a:r>
                        <a:rPr lang="en-IN" sz="1700"/>
                        <a:t>Initiation elemnt</a:t>
                      </a:r>
                    </a:p>
                  </a:txBody>
                  <a:tcPr marL="83820" marR="83820" marT="41910" marB="41910"/>
                </a:tc>
                <a:tc>
                  <a:txBody>
                    <a:bodyPr/>
                    <a:lstStyle/>
                    <a:p>
                      <a:r>
                        <a:rPr lang="en-IN" sz="1700"/>
                        <a:t>Carried out by protein Dna  and DnaB</a:t>
                      </a:r>
                    </a:p>
                  </a:txBody>
                  <a:tcPr marL="83820" marR="83820" marT="41910" marB="41910"/>
                </a:tc>
                <a:tc>
                  <a:txBody>
                    <a:bodyPr/>
                    <a:lstStyle/>
                    <a:p>
                      <a:r>
                        <a:rPr lang="en-IN" sz="1700"/>
                        <a:t>Carried out by the origin recognition complex</a:t>
                      </a:r>
                    </a:p>
                  </a:txBody>
                  <a:tcPr marL="83820" marR="83820" marT="41910" marB="41910"/>
                </a:tc>
                <a:extLst>
                  <a:ext uri="{0D108BD9-81ED-4DB2-BD59-A6C34878D82A}">
                    <a16:rowId xmlns:a16="http://schemas.microsoft.com/office/drawing/2014/main" val="1245962008"/>
                  </a:ext>
                </a:extLst>
              </a:tr>
              <a:tr h="620268">
                <a:tc>
                  <a:txBody>
                    <a:bodyPr/>
                    <a:lstStyle/>
                    <a:p>
                      <a:r>
                        <a:rPr lang="en-IN" sz="1700"/>
                        <a:t>DNA Polymerase</a:t>
                      </a:r>
                    </a:p>
                  </a:txBody>
                  <a:tcPr marL="83820" marR="83820" marT="41910" marB="41910"/>
                </a:tc>
                <a:tc>
                  <a:txBody>
                    <a:bodyPr/>
                    <a:lstStyle/>
                    <a:p>
                      <a:r>
                        <a:rPr lang="en-IN" sz="1700"/>
                        <a:t>I, II, III</a:t>
                      </a:r>
                    </a:p>
                  </a:txBody>
                  <a:tcPr marL="83820" marR="83820" marT="41910" marB="41910"/>
                </a:tc>
                <a:tc>
                  <a:txBody>
                    <a:bodyPr/>
                    <a:lstStyle/>
                    <a:p>
                      <a:r>
                        <a:rPr lang="en-IN" sz="1700" dirty="0"/>
                        <a:t>Alpha, beta gamma, delta , epsilon</a:t>
                      </a:r>
                    </a:p>
                  </a:txBody>
                  <a:tcPr marL="83820" marR="83820" marT="41910" marB="41910"/>
                </a:tc>
                <a:extLst>
                  <a:ext uri="{0D108BD9-81ED-4DB2-BD59-A6C34878D82A}">
                    <a16:rowId xmlns:a16="http://schemas.microsoft.com/office/drawing/2014/main" val="791803614"/>
                  </a:ext>
                </a:extLst>
              </a:tr>
            </a:tbl>
          </a:graphicData>
        </a:graphic>
      </p:graphicFrame>
    </p:spTree>
    <p:extLst>
      <p:ext uri="{BB962C8B-B14F-4D97-AF65-F5344CB8AC3E}">
        <p14:creationId xmlns:p14="http://schemas.microsoft.com/office/powerpoint/2010/main" val="2492806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1B968E4-2E66-8438-4B34-0D27D6DE3EDD}"/>
              </a:ext>
            </a:extLst>
          </p:cNvPr>
          <p:cNvPicPr>
            <a:picLocks noGrp="1" noChangeAspect="1"/>
          </p:cNvPicPr>
          <p:nvPr>
            <p:ph idx="1"/>
          </p:nvPr>
        </p:nvPicPr>
        <p:blipFill>
          <a:blip r:embed="rId2"/>
          <a:stretch>
            <a:fillRect/>
          </a:stretch>
        </p:blipFill>
        <p:spPr>
          <a:xfrm>
            <a:off x="1077021" y="643467"/>
            <a:ext cx="10037957" cy="5571066"/>
          </a:xfrm>
          <a:prstGeom prst="rect">
            <a:avLst/>
          </a:prstGeom>
        </p:spPr>
      </p:pic>
    </p:spTree>
    <p:extLst>
      <p:ext uri="{BB962C8B-B14F-4D97-AF65-F5344CB8AC3E}">
        <p14:creationId xmlns:p14="http://schemas.microsoft.com/office/powerpoint/2010/main" val="2570122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D8BBC-F60C-E344-90B1-A36076BF5204}"/>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Basic steps of replication in EUK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D121A9A-4B48-37F7-FD07-AF1F65DCC758}"/>
              </a:ext>
            </a:extLst>
          </p:cNvPr>
          <p:cNvSpPr>
            <a:spLocks noGrp="1"/>
          </p:cNvSpPr>
          <p:nvPr>
            <p:ph idx="1"/>
          </p:nvPr>
        </p:nvSpPr>
        <p:spPr>
          <a:xfrm>
            <a:off x="4447308" y="591344"/>
            <a:ext cx="6906491" cy="5585619"/>
          </a:xfrm>
        </p:spPr>
        <p:txBody>
          <a:bodyPr anchor="ctr">
            <a:normAutofit/>
          </a:bodyPr>
          <a:lstStyle/>
          <a:p>
            <a:r>
              <a:rPr lang="en-IN" b="1" dirty="0"/>
              <a:t>Semi-conservative</a:t>
            </a:r>
          </a:p>
          <a:p>
            <a:r>
              <a:rPr lang="en-IN" dirty="0"/>
              <a:t>Starts at the ‘</a:t>
            </a:r>
            <a:r>
              <a:rPr lang="en-IN" b="1" dirty="0"/>
              <a:t>origin</a:t>
            </a:r>
            <a:r>
              <a:rPr lang="en-IN" dirty="0"/>
              <a:t>’</a:t>
            </a:r>
          </a:p>
          <a:p>
            <a:r>
              <a:rPr lang="en-IN" dirty="0"/>
              <a:t>Semi-</a:t>
            </a:r>
            <a:r>
              <a:rPr lang="en-IN" b="1" dirty="0"/>
              <a:t>discontinuous</a:t>
            </a:r>
          </a:p>
          <a:p>
            <a:r>
              <a:rPr lang="en-IN" dirty="0"/>
              <a:t>Synthesis always in the </a:t>
            </a:r>
            <a:r>
              <a:rPr lang="en-IN" b="1" dirty="0"/>
              <a:t>5’ -&gt; 3’ </a:t>
            </a:r>
            <a:r>
              <a:rPr lang="en-IN" dirty="0"/>
              <a:t>direction</a:t>
            </a:r>
          </a:p>
          <a:p>
            <a:r>
              <a:rPr lang="en-IN" b="1" dirty="0"/>
              <a:t>RNA primers </a:t>
            </a:r>
            <a:r>
              <a:rPr lang="en-IN" dirty="0"/>
              <a:t>required</a:t>
            </a:r>
          </a:p>
          <a:p>
            <a:r>
              <a:rPr lang="en-IN" dirty="0"/>
              <a:t>In humans occurs at the rate of </a:t>
            </a:r>
            <a:r>
              <a:rPr lang="en-IN" b="1" dirty="0"/>
              <a:t>3000</a:t>
            </a:r>
            <a:r>
              <a:rPr lang="en-IN" dirty="0"/>
              <a:t> nucleotide/min</a:t>
            </a:r>
          </a:p>
          <a:p>
            <a:r>
              <a:rPr lang="en-IN" dirty="0"/>
              <a:t>In bacteria cells it occurs at the rate of </a:t>
            </a:r>
            <a:r>
              <a:rPr lang="en-IN" b="1" dirty="0"/>
              <a:t>30,000</a:t>
            </a:r>
            <a:r>
              <a:rPr lang="en-IN" dirty="0"/>
              <a:t> nucleotide/min</a:t>
            </a:r>
          </a:p>
        </p:txBody>
      </p:sp>
    </p:spTree>
    <p:extLst>
      <p:ext uri="{BB962C8B-B14F-4D97-AF65-F5344CB8AC3E}">
        <p14:creationId xmlns:p14="http://schemas.microsoft.com/office/powerpoint/2010/main" val="2599932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CD641-FD12-F8C9-7504-A3AE66CBD176}"/>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Some important </a:t>
            </a:r>
            <a:r>
              <a:rPr lang="en-IN" b="1" dirty="0">
                <a:solidFill>
                  <a:srgbClr val="FFFFFF"/>
                </a:solidFill>
              </a:rPr>
              <a:t>process</a:t>
            </a:r>
            <a:r>
              <a:rPr lang="en-IN" dirty="0">
                <a:solidFill>
                  <a:srgbClr val="FFFFFF"/>
                </a:solidFill>
              </a:rPr>
              <a:t> in eukaryotes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1C0EE6-5E48-12D2-A09B-2C7F62A77680}"/>
              </a:ext>
            </a:extLst>
          </p:cNvPr>
          <p:cNvSpPr>
            <a:spLocks noGrp="1"/>
          </p:cNvSpPr>
          <p:nvPr>
            <p:ph idx="1"/>
          </p:nvPr>
        </p:nvSpPr>
        <p:spPr>
          <a:xfrm>
            <a:off x="4447308" y="591344"/>
            <a:ext cx="6906491" cy="5585619"/>
          </a:xfrm>
        </p:spPr>
        <p:txBody>
          <a:bodyPr anchor="ctr">
            <a:normAutofit/>
          </a:bodyPr>
          <a:lstStyle/>
          <a:p>
            <a:r>
              <a:rPr lang="en-IN" dirty="0"/>
              <a:t>DNA Polymerases Alpha, Beta, Epsilon, Gamma</a:t>
            </a:r>
          </a:p>
          <a:p>
            <a:r>
              <a:rPr lang="en-IN" dirty="0"/>
              <a:t>Helicase</a:t>
            </a:r>
          </a:p>
          <a:p>
            <a:r>
              <a:rPr lang="en-IN" dirty="0"/>
              <a:t>Topoisomerase</a:t>
            </a:r>
          </a:p>
          <a:p>
            <a:r>
              <a:rPr lang="en-IN" dirty="0"/>
              <a:t>Primase</a:t>
            </a:r>
          </a:p>
          <a:p>
            <a:r>
              <a:rPr lang="en-IN" dirty="0"/>
              <a:t>Ligase</a:t>
            </a:r>
          </a:p>
          <a:p>
            <a:r>
              <a:rPr lang="en-IN" dirty="0"/>
              <a:t>SSB Proteins</a:t>
            </a:r>
          </a:p>
          <a:p>
            <a:r>
              <a:rPr lang="en-IN" dirty="0"/>
              <a:t>dNTPs, Mg, ATP</a:t>
            </a:r>
          </a:p>
        </p:txBody>
      </p:sp>
    </p:spTree>
    <p:extLst>
      <p:ext uri="{BB962C8B-B14F-4D97-AF65-F5344CB8AC3E}">
        <p14:creationId xmlns:p14="http://schemas.microsoft.com/office/powerpoint/2010/main" val="3212870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B6FE-AC25-28B2-D982-7C8EA57DAC98}"/>
              </a:ext>
            </a:extLst>
          </p:cNvPr>
          <p:cNvSpPr>
            <a:spLocks noGrp="1"/>
          </p:cNvSpPr>
          <p:nvPr>
            <p:ph type="title"/>
          </p:nvPr>
        </p:nvSpPr>
        <p:spPr/>
        <p:txBody>
          <a:bodyPr/>
          <a:lstStyle/>
          <a:p>
            <a:r>
              <a:rPr lang="en-IN" b="1" dirty="0">
                <a:solidFill>
                  <a:schemeClr val="accent2"/>
                </a:solidFill>
              </a:rPr>
              <a:t>Role of protein in Euk</a:t>
            </a:r>
          </a:p>
        </p:txBody>
      </p:sp>
      <p:graphicFrame>
        <p:nvGraphicFramePr>
          <p:cNvPr id="4" name="Table 4">
            <a:extLst>
              <a:ext uri="{FF2B5EF4-FFF2-40B4-BE49-F238E27FC236}">
                <a16:creationId xmlns:a16="http://schemas.microsoft.com/office/drawing/2014/main" id="{54B02DE5-5011-3475-2F4A-6B004AD04B6C}"/>
              </a:ext>
            </a:extLst>
          </p:cNvPr>
          <p:cNvGraphicFramePr>
            <a:graphicFrameLocks noGrp="1"/>
          </p:cNvGraphicFramePr>
          <p:nvPr>
            <p:ph idx="1"/>
            <p:extLst>
              <p:ext uri="{D42A27DB-BD31-4B8C-83A1-F6EECF244321}">
                <p14:modId xmlns:p14="http://schemas.microsoft.com/office/powerpoint/2010/main" val="2597767994"/>
              </p:ext>
            </p:extLst>
          </p:nvPr>
        </p:nvGraphicFramePr>
        <p:xfrm>
          <a:off x="614149" y="1624084"/>
          <a:ext cx="9294126" cy="4462819"/>
        </p:xfrm>
        <a:graphic>
          <a:graphicData uri="http://schemas.openxmlformats.org/drawingml/2006/table">
            <a:tbl>
              <a:tblPr firstRow="1" bandRow="1">
                <a:tableStyleId>{5C22544A-7EE6-4342-B048-85BDC9FD1C3A}</a:tableStyleId>
              </a:tblPr>
              <a:tblGrid>
                <a:gridCol w="4647063">
                  <a:extLst>
                    <a:ext uri="{9D8B030D-6E8A-4147-A177-3AD203B41FA5}">
                      <a16:colId xmlns:a16="http://schemas.microsoft.com/office/drawing/2014/main" val="3737698734"/>
                    </a:ext>
                  </a:extLst>
                </a:gridCol>
                <a:gridCol w="4647063">
                  <a:extLst>
                    <a:ext uri="{9D8B030D-6E8A-4147-A177-3AD203B41FA5}">
                      <a16:colId xmlns:a16="http://schemas.microsoft.com/office/drawing/2014/main" val="239393533"/>
                    </a:ext>
                  </a:extLst>
                </a:gridCol>
              </a:tblGrid>
              <a:tr h="535823">
                <a:tc>
                  <a:txBody>
                    <a:bodyPr/>
                    <a:lstStyle/>
                    <a:p>
                      <a:r>
                        <a:rPr lang="en-IN" dirty="0"/>
                        <a:t>Protein</a:t>
                      </a:r>
                    </a:p>
                  </a:txBody>
                  <a:tcPr/>
                </a:tc>
                <a:tc>
                  <a:txBody>
                    <a:bodyPr/>
                    <a:lstStyle/>
                    <a:p>
                      <a:r>
                        <a:rPr lang="en-IN" dirty="0"/>
                        <a:t>Role</a:t>
                      </a:r>
                    </a:p>
                  </a:txBody>
                  <a:tcPr/>
                </a:tc>
                <a:extLst>
                  <a:ext uri="{0D108BD9-81ED-4DB2-BD59-A6C34878D82A}">
                    <a16:rowId xmlns:a16="http://schemas.microsoft.com/office/drawing/2014/main" val="3775154966"/>
                  </a:ext>
                </a:extLst>
              </a:tr>
              <a:tr h="535823">
                <a:tc>
                  <a:txBody>
                    <a:bodyPr/>
                    <a:lstStyle/>
                    <a:p>
                      <a:r>
                        <a:rPr lang="en-IN" dirty="0"/>
                        <a:t>DNA Helicase</a:t>
                      </a:r>
                    </a:p>
                  </a:txBody>
                  <a:tcPr/>
                </a:tc>
                <a:tc>
                  <a:txBody>
                    <a:bodyPr/>
                    <a:lstStyle/>
                    <a:p>
                      <a:r>
                        <a:rPr lang="en-IN" b="1" dirty="0"/>
                        <a:t>Unwinds</a:t>
                      </a:r>
                      <a:r>
                        <a:rPr lang="en-IN" dirty="0"/>
                        <a:t> the double helix</a:t>
                      </a:r>
                    </a:p>
                  </a:txBody>
                  <a:tcPr/>
                </a:tc>
                <a:extLst>
                  <a:ext uri="{0D108BD9-81ED-4DB2-BD59-A6C34878D82A}">
                    <a16:rowId xmlns:a16="http://schemas.microsoft.com/office/drawing/2014/main" val="1575227470"/>
                  </a:ext>
                </a:extLst>
              </a:tr>
              <a:tr h="535823">
                <a:tc>
                  <a:txBody>
                    <a:bodyPr/>
                    <a:lstStyle/>
                    <a:p>
                      <a:r>
                        <a:rPr lang="en-IN" dirty="0"/>
                        <a:t>RNA primase</a:t>
                      </a:r>
                    </a:p>
                  </a:txBody>
                  <a:tcPr/>
                </a:tc>
                <a:tc>
                  <a:txBody>
                    <a:bodyPr/>
                    <a:lstStyle/>
                    <a:p>
                      <a:r>
                        <a:rPr lang="en-IN" b="1" dirty="0"/>
                        <a:t>Synthesises</a:t>
                      </a:r>
                      <a:r>
                        <a:rPr lang="en-IN" dirty="0"/>
                        <a:t> RNA primers</a:t>
                      </a:r>
                    </a:p>
                  </a:txBody>
                  <a:tcPr/>
                </a:tc>
                <a:extLst>
                  <a:ext uri="{0D108BD9-81ED-4DB2-BD59-A6C34878D82A}">
                    <a16:rowId xmlns:a16="http://schemas.microsoft.com/office/drawing/2014/main" val="1539296198"/>
                  </a:ext>
                </a:extLst>
              </a:tr>
              <a:tr h="535823">
                <a:tc>
                  <a:txBody>
                    <a:bodyPr/>
                    <a:lstStyle/>
                    <a:p>
                      <a:r>
                        <a:rPr lang="en-IN" dirty="0"/>
                        <a:t>Single-stranded binding proteins</a:t>
                      </a:r>
                    </a:p>
                  </a:txBody>
                  <a:tcPr/>
                </a:tc>
                <a:tc>
                  <a:txBody>
                    <a:bodyPr/>
                    <a:lstStyle/>
                    <a:p>
                      <a:r>
                        <a:rPr lang="en-IN" dirty="0"/>
                        <a:t>Keep the two strands </a:t>
                      </a:r>
                      <a:r>
                        <a:rPr lang="en-IN" b="1" dirty="0"/>
                        <a:t>separated</a:t>
                      </a:r>
                    </a:p>
                  </a:txBody>
                  <a:tcPr/>
                </a:tc>
                <a:extLst>
                  <a:ext uri="{0D108BD9-81ED-4DB2-BD59-A6C34878D82A}">
                    <a16:rowId xmlns:a16="http://schemas.microsoft.com/office/drawing/2014/main" val="2742090395"/>
                  </a:ext>
                </a:extLst>
              </a:tr>
              <a:tr h="535823">
                <a:tc>
                  <a:txBody>
                    <a:bodyPr/>
                    <a:lstStyle/>
                    <a:p>
                      <a:r>
                        <a:rPr lang="en-IN" dirty="0"/>
                        <a:t>DNA polymerase Alpha</a:t>
                      </a:r>
                    </a:p>
                  </a:txBody>
                  <a:tcPr/>
                </a:tc>
                <a:tc>
                  <a:txBody>
                    <a:bodyPr/>
                    <a:lstStyle/>
                    <a:p>
                      <a:r>
                        <a:rPr lang="en-IN" dirty="0"/>
                        <a:t>Add RNA primers during </a:t>
                      </a:r>
                      <a:r>
                        <a:rPr lang="en-IN" b="1" dirty="0"/>
                        <a:t>initiation</a:t>
                      </a:r>
                    </a:p>
                  </a:txBody>
                  <a:tcPr/>
                </a:tc>
                <a:extLst>
                  <a:ext uri="{0D108BD9-81ED-4DB2-BD59-A6C34878D82A}">
                    <a16:rowId xmlns:a16="http://schemas.microsoft.com/office/drawing/2014/main" val="247026881"/>
                  </a:ext>
                </a:extLst>
              </a:tr>
              <a:tr h="712058">
                <a:tc>
                  <a:txBody>
                    <a:bodyPr/>
                    <a:lstStyle/>
                    <a:p>
                      <a:r>
                        <a:rPr lang="en-IN" dirty="0"/>
                        <a:t>DNA polymerase Delta </a:t>
                      </a:r>
                    </a:p>
                  </a:txBody>
                  <a:tcPr/>
                </a:tc>
                <a:tc>
                  <a:txBody>
                    <a:bodyPr/>
                    <a:lstStyle/>
                    <a:p>
                      <a:r>
                        <a:rPr lang="en-IN" b="1" dirty="0"/>
                        <a:t>Proofreading</a:t>
                      </a:r>
                      <a:r>
                        <a:rPr lang="en-IN" dirty="0"/>
                        <a:t> of DNA, add </a:t>
                      </a:r>
                      <a:r>
                        <a:rPr lang="en-IN" b="1" dirty="0"/>
                        <a:t>Okazaki</a:t>
                      </a:r>
                      <a:r>
                        <a:rPr lang="en-IN" dirty="0"/>
                        <a:t> fragments</a:t>
                      </a:r>
                    </a:p>
                  </a:txBody>
                  <a:tcPr/>
                </a:tc>
                <a:extLst>
                  <a:ext uri="{0D108BD9-81ED-4DB2-BD59-A6C34878D82A}">
                    <a16:rowId xmlns:a16="http://schemas.microsoft.com/office/drawing/2014/main" val="3061744168"/>
                  </a:ext>
                </a:extLst>
              </a:tr>
              <a:tr h="535823">
                <a:tc>
                  <a:txBody>
                    <a:bodyPr/>
                    <a:lstStyle/>
                    <a:p>
                      <a:r>
                        <a:rPr lang="en-IN" dirty="0"/>
                        <a:t>DNA polymerase epsilon</a:t>
                      </a:r>
                    </a:p>
                  </a:txBody>
                  <a:tcPr/>
                </a:tc>
                <a:tc>
                  <a:txBody>
                    <a:bodyPr/>
                    <a:lstStyle/>
                    <a:p>
                      <a:r>
                        <a:rPr lang="en-IN" b="1" dirty="0"/>
                        <a:t>Synthesis</a:t>
                      </a:r>
                      <a:r>
                        <a:rPr lang="en-IN" dirty="0"/>
                        <a:t> DNA ;</a:t>
                      </a:r>
                      <a:r>
                        <a:rPr lang="en-IN" b="1" dirty="0"/>
                        <a:t>Proofreading</a:t>
                      </a:r>
                    </a:p>
                  </a:txBody>
                  <a:tcPr/>
                </a:tc>
                <a:extLst>
                  <a:ext uri="{0D108BD9-81ED-4DB2-BD59-A6C34878D82A}">
                    <a16:rowId xmlns:a16="http://schemas.microsoft.com/office/drawing/2014/main" val="1022664562"/>
                  </a:ext>
                </a:extLst>
              </a:tr>
              <a:tr h="535823">
                <a:tc>
                  <a:txBody>
                    <a:bodyPr/>
                    <a:lstStyle/>
                    <a:p>
                      <a:r>
                        <a:rPr lang="en-IN" dirty="0"/>
                        <a:t>DNA ligase</a:t>
                      </a:r>
                    </a:p>
                  </a:txBody>
                  <a:tcPr/>
                </a:tc>
                <a:tc>
                  <a:txBody>
                    <a:bodyPr/>
                    <a:lstStyle/>
                    <a:p>
                      <a:r>
                        <a:rPr lang="en-IN" b="1" dirty="0"/>
                        <a:t>Joins</a:t>
                      </a:r>
                      <a:r>
                        <a:rPr lang="en-IN" dirty="0"/>
                        <a:t> the ends of DNA segments DNA pairs</a:t>
                      </a:r>
                    </a:p>
                  </a:txBody>
                  <a:tcPr/>
                </a:tc>
                <a:extLst>
                  <a:ext uri="{0D108BD9-81ED-4DB2-BD59-A6C34878D82A}">
                    <a16:rowId xmlns:a16="http://schemas.microsoft.com/office/drawing/2014/main" val="1141529743"/>
                  </a:ext>
                </a:extLst>
              </a:tr>
            </a:tbl>
          </a:graphicData>
        </a:graphic>
      </p:graphicFrame>
      <p:pic>
        <p:nvPicPr>
          <p:cNvPr id="5" name="Picture 4">
            <a:extLst>
              <a:ext uri="{FF2B5EF4-FFF2-40B4-BE49-F238E27FC236}">
                <a16:creationId xmlns:a16="http://schemas.microsoft.com/office/drawing/2014/main" id="{C7CEE963-7307-E71C-8A94-764B5A90E8F8}"/>
              </a:ext>
            </a:extLst>
          </p:cNvPr>
          <p:cNvPicPr>
            <a:picLocks noChangeAspect="1"/>
          </p:cNvPicPr>
          <p:nvPr/>
        </p:nvPicPr>
        <p:blipFill>
          <a:blip r:embed="rId2"/>
          <a:stretch>
            <a:fillRect/>
          </a:stretch>
        </p:blipFill>
        <p:spPr>
          <a:xfrm>
            <a:off x="9856180" y="3027601"/>
            <a:ext cx="2072820" cy="2145978"/>
          </a:xfrm>
          <a:prstGeom prst="rect">
            <a:avLst/>
          </a:prstGeom>
        </p:spPr>
      </p:pic>
    </p:spTree>
    <p:extLst>
      <p:ext uri="{BB962C8B-B14F-4D97-AF65-F5344CB8AC3E}">
        <p14:creationId xmlns:p14="http://schemas.microsoft.com/office/powerpoint/2010/main" val="2235356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A30BA-FBB7-4990-3B62-260F5A18597B}"/>
              </a:ext>
            </a:extLst>
          </p:cNvPr>
          <p:cNvSpPr>
            <a:spLocks noGrp="1"/>
          </p:cNvSpPr>
          <p:nvPr>
            <p:ph type="title"/>
          </p:nvPr>
        </p:nvSpPr>
        <p:spPr>
          <a:xfrm>
            <a:off x="686834" y="1153572"/>
            <a:ext cx="3200400" cy="4461163"/>
          </a:xfrm>
        </p:spPr>
        <p:txBody>
          <a:bodyPr>
            <a:normAutofit/>
          </a:bodyPr>
          <a:lstStyle/>
          <a:p>
            <a:r>
              <a:rPr lang="en-IN" b="1">
                <a:solidFill>
                  <a:srgbClr val="FFFFFF"/>
                </a:solidFill>
              </a:rPr>
              <a:t>DNA Polymerase Alpha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90A5431-198E-24AC-7A63-0B7BC0AC2F6D}"/>
              </a:ext>
            </a:extLst>
          </p:cNvPr>
          <p:cNvSpPr>
            <a:spLocks noGrp="1"/>
          </p:cNvSpPr>
          <p:nvPr>
            <p:ph idx="1"/>
          </p:nvPr>
        </p:nvSpPr>
        <p:spPr>
          <a:xfrm>
            <a:off x="4447308" y="591344"/>
            <a:ext cx="6906491" cy="5585619"/>
          </a:xfrm>
        </p:spPr>
        <p:txBody>
          <a:bodyPr anchor="ctr">
            <a:normAutofit/>
          </a:bodyPr>
          <a:lstStyle/>
          <a:p>
            <a:r>
              <a:rPr lang="en-IN" dirty="0"/>
              <a:t>Involved in </a:t>
            </a:r>
            <a:r>
              <a:rPr lang="en-IN" b="1" dirty="0"/>
              <a:t>initiation</a:t>
            </a:r>
          </a:p>
          <a:p>
            <a:r>
              <a:rPr lang="en-IN" dirty="0"/>
              <a:t>Synthesis of an RNA primer then adds dNTPs</a:t>
            </a:r>
          </a:p>
          <a:p>
            <a:r>
              <a:rPr lang="en-IN" dirty="0"/>
              <a:t>A complex of 4 subunits 50-KD and 60-kD are primase subunits; 180-kD subunit DNA polymerase, Synthesizes 10-12 nucleotides RNA primers</a:t>
            </a:r>
          </a:p>
          <a:p>
            <a:r>
              <a:rPr lang="en-IN" dirty="0"/>
              <a:t>Synthesizes RNA primers for the leading strands and each lagging strand fragments</a:t>
            </a:r>
          </a:p>
        </p:txBody>
      </p:sp>
    </p:spTree>
    <p:extLst>
      <p:ext uri="{BB962C8B-B14F-4D97-AF65-F5344CB8AC3E}">
        <p14:creationId xmlns:p14="http://schemas.microsoft.com/office/powerpoint/2010/main" val="31307297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9F4E3-5FD6-0CD6-7A3A-13A06FB5A227}"/>
              </a:ext>
            </a:extLst>
          </p:cNvPr>
          <p:cNvSpPr>
            <a:spLocks noGrp="1"/>
          </p:cNvSpPr>
          <p:nvPr>
            <p:ph type="title"/>
          </p:nvPr>
        </p:nvSpPr>
        <p:spPr>
          <a:xfrm>
            <a:off x="686834" y="1153572"/>
            <a:ext cx="3200400" cy="4461163"/>
          </a:xfrm>
        </p:spPr>
        <p:txBody>
          <a:bodyPr>
            <a:normAutofit/>
          </a:bodyPr>
          <a:lstStyle/>
          <a:p>
            <a:r>
              <a:rPr lang="en-IN">
                <a:solidFill>
                  <a:srgbClr val="FFFFFF"/>
                </a:solidFill>
              </a:rPr>
              <a:t>DNA Polymerase Delta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2418672-22A3-F781-246D-2F838A1BDC5B}"/>
              </a:ext>
            </a:extLst>
          </p:cNvPr>
          <p:cNvSpPr>
            <a:spLocks noGrp="1"/>
          </p:cNvSpPr>
          <p:nvPr>
            <p:ph idx="1"/>
          </p:nvPr>
        </p:nvSpPr>
        <p:spPr>
          <a:xfrm>
            <a:off x="4447308" y="591344"/>
            <a:ext cx="6906491" cy="5585619"/>
          </a:xfrm>
        </p:spPr>
        <p:txBody>
          <a:bodyPr anchor="ctr">
            <a:normAutofit/>
          </a:bodyPr>
          <a:lstStyle/>
          <a:p>
            <a:r>
              <a:rPr lang="en-IN" dirty="0"/>
              <a:t>The principal DNA polymerase, add Okazaki fragments in lagging strand</a:t>
            </a:r>
          </a:p>
          <a:p>
            <a:r>
              <a:rPr lang="en-IN" dirty="0"/>
              <a:t>Role in proofreading</a:t>
            </a:r>
          </a:p>
          <a:p>
            <a:r>
              <a:rPr lang="en-IN" dirty="0"/>
              <a:t>Consists of a 125kD and a ~50kD subunit</a:t>
            </a:r>
          </a:p>
          <a:p>
            <a:r>
              <a:rPr lang="en-IN" dirty="0"/>
              <a:t>The 50kd subunit interacts with PCNA (proliferating cell nuclear antigen)</a:t>
            </a:r>
          </a:p>
        </p:txBody>
      </p:sp>
    </p:spTree>
    <p:extLst>
      <p:ext uri="{BB962C8B-B14F-4D97-AF65-F5344CB8AC3E}">
        <p14:creationId xmlns:p14="http://schemas.microsoft.com/office/powerpoint/2010/main" val="773203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A551D-ADB0-9E22-E6DA-9FAB89A7D978}"/>
              </a:ext>
            </a:extLst>
          </p:cNvPr>
          <p:cNvSpPr>
            <a:spLocks noGrp="1"/>
          </p:cNvSpPr>
          <p:nvPr>
            <p:ph type="title"/>
          </p:nvPr>
        </p:nvSpPr>
        <p:spPr>
          <a:xfrm>
            <a:off x="686834" y="1153572"/>
            <a:ext cx="3200400" cy="4461163"/>
          </a:xfrm>
        </p:spPr>
        <p:txBody>
          <a:bodyPr>
            <a:normAutofit/>
          </a:bodyPr>
          <a:lstStyle/>
          <a:p>
            <a:r>
              <a:rPr lang="en-IN">
                <a:solidFill>
                  <a:srgbClr val="FFFFFF"/>
                </a:solidFill>
              </a:rPr>
              <a:t>What is the rate and how long it take to replicate human DNA?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4DCD98E-3673-B7AE-91A0-B6D77E0CE910}"/>
              </a:ext>
            </a:extLst>
          </p:cNvPr>
          <p:cNvSpPr>
            <a:spLocks noGrp="1"/>
          </p:cNvSpPr>
          <p:nvPr>
            <p:ph idx="1"/>
          </p:nvPr>
        </p:nvSpPr>
        <p:spPr>
          <a:xfrm>
            <a:off x="4447308" y="591344"/>
            <a:ext cx="6906491" cy="5585619"/>
          </a:xfrm>
        </p:spPr>
        <p:txBody>
          <a:bodyPr anchor="ctr">
            <a:normAutofit/>
          </a:bodyPr>
          <a:lstStyle/>
          <a:p>
            <a:r>
              <a:rPr lang="en-IN" dirty="0"/>
              <a:t>The typical human chromosome has about </a:t>
            </a:r>
            <a:r>
              <a:rPr lang="en-IN" b="1" dirty="0"/>
              <a:t>150 million base pairs </a:t>
            </a:r>
            <a:r>
              <a:rPr lang="en-IN" dirty="0"/>
              <a:t>that the cell replicates at the rate of </a:t>
            </a:r>
            <a:r>
              <a:rPr lang="en-IN" b="1" dirty="0"/>
              <a:t>50 pairs per second</a:t>
            </a:r>
            <a:r>
              <a:rPr lang="en-IN" dirty="0"/>
              <a:t>. At that speed of DNA replication, it would take the cell over a month to copy a chromosome.</a:t>
            </a:r>
          </a:p>
          <a:p>
            <a:r>
              <a:rPr lang="en-IN" dirty="0"/>
              <a:t>The fact that it takes </a:t>
            </a:r>
            <a:r>
              <a:rPr lang="en-IN" b="1" dirty="0"/>
              <a:t>only one hour </a:t>
            </a:r>
            <a:r>
              <a:rPr lang="en-IN" dirty="0"/>
              <a:t>is because of </a:t>
            </a:r>
            <a:r>
              <a:rPr lang="en-IN" b="1" dirty="0"/>
              <a:t>multiple replication </a:t>
            </a:r>
            <a:r>
              <a:rPr lang="en-IN" dirty="0"/>
              <a:t>origins</a:t>
            </a:r>
          </a:p>
        </p:txBody>
      </p:sp>
    </p:spTree>
    <p:extLst>
      <p:ext uri="{BB962C8B-B14F-4D97-AF65-F5344CB8AC3E}">
        <p14:creationId xmlns:p14="http://schemas.microsoft.com/office/powerpoint/2010/main" val="28961539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963F7-36F0-C2F7-4FC0-D440877E8D81}"/>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DNA Polymerase Epsilon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BDB6D03-4479-1175-7081-6A6AA56397B1}"/>
              </a:ext>
            </a:extLst>
          </p:cNvPr>
          <p:cNvSpPr>
            <a:spLocks noGrp="1"/>
          </p:cNvSpPr>
          <p:nvPr>
            <p:ph idx="1"/>
          </p:nvPr>
        </p:nvSpPr>
        <p:spPr>
          <a:xfrm>
            <a:off x="4447308" y="591344"/>
            <a:ext cx="6906491" cy="5585619"/>
          </a:xfrm>
        </p:spPr>
        <p:txBody>
          <a:bodyPr anchor="ctr">
            <a:normAutofit/>
          </a:bodyPr>
          <a:lstStyle/>
          <a:p>
            <a:r>
              <a:rPr lang="en-IN" dirty="0"/>
              <a:t>It catalyzes the replication of </a:t>
            </a:r>
            <a:r>
              <a:rPr lang="en-IN" b="1" dirty="0"/>
              <a:t>leading</a:t>
            </a:r>
            <a:r>
              <a:rPr lang="en-IN" dirty="0"/>
              <a:t> strand, also contributes to </a:t>
            </a:r>
            <a:r>
              <a:rPr lang="en-IN" b="1" dirty="0"/>
              <a:t>proofreading</a:t>
            </a:r>
          </a:p>
          <a:p>
            <a:r>
              <a:rPr lang="en-IN" dirty="0"/>
              <a:t>DNA polymerase epsilon consists of more than one subunit,&gt; 300kd</a:t>
            </a:r>
          </a:p>
          <a:p>
            <a:r>
              <a:rPr lang="en-IN" dirty="0"/>
              <a:t>Polymerases delta &amp; epsilon both consist 3’ -&gt; 5’ exonuclease activity required for proofreading</a:t>
            </a:r>
          </a:p>
          <a:p>
            <a:endParaRPr lang="en-IN" dirty="0"/>
          </a:p>
          <a:p>
            <a:r>
              <a:rPr lang="en-IN" b="1" dirty="0"/>
              <a:t>DNA Polymerase Beta</a:t>
            </a:r>
            <a:r>
              <a:rPr lang="en-IN" dirty="0"/>
              <a:t>: Monomeric having 36-38kd involved in the DNA </a:t>
            </a:r>
            <a:r>
              <a:rPr lang="en-IN" b="1" dirty="0"/>
              <a:t>repair</a:t>
            </a:r>
            <a:r>
              <a:rPr lang="en-IN" dirty="0"/>
              <a:t> process</a:t>
            </a:r>
          </a:p>
          <a:p>
            <a:r>
              <a:rPr lang="en-IN" b="1" dirty="0"/>
              <a:t>DNA Polymerase Gamma</a:t>
            </a:r>
            <a:r>
              <a:rPr lang="en-IN" dirty="0"/>
              <a:t>: The DNA </a:t>
            </a:r>
            <a:r>
              <a:rPr lang="en-IN" b="1" dirty="0"/>
              <a:t>replicating</a:t>
            </a:r>
            <a:r>
              <a:rPr lang="en-IN" dirty="0"/>
              <a:t> enzyme of mitochondria</a:t>
            </a:r>
          </a:p>
        </p:txBody>
      </p:sp>
    </p:spTree>
    <p:extLst>
      <p:ext uri="{BB962C8B-B14F-4D97-AF65-F5344CB8AC3E}">
        <p14:creationId xmlns:p14="http://schemas.microsoft.com/office/powerpoint/2010/main" val="1459458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8A215-9D07-4EF9-2062-24EF9CEC9BFC}"/>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Proteins involved in Eukaryotic DNA Synthesis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C58111-40E2-1924-31D0-84AD669C66FD}"/>
              </a:ext>
            </a:extLst>
          </p:cNvPr>
          <p:cNvSpPr>
            <a:spLocks noGrp="1"/>
          </p:cNvSpPr>
          <p:nvPr>
            <p:ph idx="1"/>
          </p:nvPr>
        </p:nvSpPr>
        <p:spPr>
          <a:xfrm>
            <a:off x="4447308" y="591344"/>
            <a:ext cx="6906491" cy="5585619"/>
          </a:xfrm>
        </p:spPr>
        <p:txBody>
          <a:bodyPr anchor="ctr">
            <a:normAutofit/>
          </a:bodyPr>
          <a:lstStyle/>
          <a:p>
            <a:r>
              <a:rPr lang="en-IN" sz="2600" b="1" dirty="0"/>
              <a:t>PCNA(proliferating Cell Nuclear Antigen) :</a:t>
            </a:r>
            <a:br>
              <a:rPr lang="en-IN" sz="2600" dirty="0"/>
            </a:br>
            <a:r>
              <a:rPr lang="en-IN" sz="2600" dirty="0"/>
              <a:t>Provide substrate for DNA Polymerase Delta, the eukaryotic counterpart of the sliding clamp of E.coli PCNA also encircles the Double helix</a:t>
            </a:r>
          </a:p>
          <a:p>
            <a:r>
              <a:rPr lang="en-IN" sz="2600" b="1" dirty="0"/>
              <a:t>RPA :</a:t>
            </a:r>
          </a:p>
          <a:p>
            <a:pPr marL="0" indent="0">
              <a:buNone/>
            </a:pPr>
            <a:r>
              <a:rPr lang="en-IN" sz="2600" dirty="0"/>
              <a:t> ssDNA – binding protein that facilitates the </a:t>
            </a:r>
            <a:r>
              <a:rPr lang="en-IN" sz="2600" b="1" dirty="0"/>
              <a:t>unwinding</a:t>
            </a:r>
            <a:r>
              <a:rPr lang="en-IN" sz="2600" dirty="0"/>
              <a:t> of the helix to create 2 replication forks, the eukaryotic counterpart of the SSB protein</a:t>
            </a:r>
          </a:p>
          <a:p>
            <a:r>
              <a:rPr lang="en-IN" sz="2600" b="1" dirty="0"/>
              <a:t>RFC(Replication Factor C):</a:t>
            </a:r>
          </a:p>
          <a:p>
            <a:pPr marL="0" indent="0">
              <a:buNone/>
            </a:pPr>
            <a:r>
              <a:rPr lang="en-IN" sz="2600" dirty="0"/>
              <a:t> the eukaryotic counterpart of the complex Clamp Loader of E.coli is to PCNA on DNA</a:t>
            </a:r>
          </a:p>
        </p:txBody>
      </p:sp>
    </p:spTree>
    <p:extLst>
      <p:ext uri="{BB962C8B-B14F-4D97-AF65-F5344CB8AC3E}">
        <p14:creationId xmlns:p14="http://schemas.microsoft.com/office/powerpoint/2010/main" val="1654584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F97C5-1F01-5D8C-C273-C8BF0080056F}"/>
              </a:ext>
            </a:extLst>
          </p:cNvPr>
          <p:cNvSpPr>
            <a:spLocks noGrp="1"/>
          </p:cNvSpPr>
          <p:nvPr>
            <p:ph type="title"/>
          </p:nvPr>
        </p:nvSpPr>
        <p:spPr>
          <a:xfrm>
            <a:off x="686834" y="1153572"/>
            <a:ext cx="3200400" cy="4461163"/>
          </a:xfrm>
        </p:spPr>
        <p:txBody>
          <a:bodyPr>
            <a:normAutofit/>
          </a:bodyPr>
          <a:lstStyle/>
          <a:p>
            <a:r>
              <a:rPr lang="en-IN">
                <a:solidFill>
                  <a:srgbClr val="FFFFFF"/>
                </a:solidFill>
              </a:rPr>
              <a:t>0RC &amp; MCM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5E5E8F3-442D-A780-FD9A-0A39F0658619}"/>
              </a:ext>
            </a:extLst>
          </p:cNvPr>
          <p:cNvSpPr>
            <a:spLocks noGrp="1"/>
          </p:cNvSpPr>
          <p:nvPr>
            <p:ph idx="1"/>
          </p:nvPr>
        </p:nvSpPr>
        <p:spPr>
          <a:xfrm>
            <a:off x="4447308" y="591344"/>
            <a:ext cx="6906491" cy="5585619"/>
          </a:xfrm>
        </p:spPr>
        <p:txBody>
          <a:bodyPr anchor="ctr">
            <a:normAutofit/>
          </a:bodyPr>
          <a:lstStyle/>
          <a:p>
            <a:r>
              <a:rPr lang="en-IN" dirty="0"/>
              <a:t>ORC(</a:t>
            </a:r>
            <a:r>
              <a:rPr lang="en-IN" b="1" dirty="0"/>
              <a:t>origin recognition complex</a:t>
            </a:r>
            <a:r>
              <a:rPr lang="en-IN" dirty="0"/>
              <a:t>):</a:t>
            </a:r>
          </a:p>
          <a:p>
            <a:pPr marL="0" indent="0">
              <a:buNone/>
            </a:pPr>
            <a:r>
              <a:rPr lang="en-IN" dirty="0"/>
              <a:t> </a:t>
            </a:r>
            <a:r>
              <a:rPr lang="en-IN" dirty="0" err="1"/>
              <a:t>Multisubunit</a:t>
            </a:r>
            <a:r>
              <a:rPr lang="en-IN" dirty="0"/>
              <a:t> protein binds to sequences within replicator interacts with two other proteins – CDC6 and CDT1 resulting in loading of </a:t>
            </a:r>
            <a:r>
              <a:rPr lang="en-IN" b="1" dirty="0"/>
              <a:t>MCM</a:t>
            </a:r>
            <a:r>
              <a:rPr lang="en-IN" dirty="0"/>
              <a:t> complex on DNA</a:t>
            </a:r>
          </a:p>
          <a:p>
            <a:pPr marL="0" indent="0">
              <a:buNone/>
            </a:pPr>
            <a:endParaRPr lang="en-IN" dirty="0"/>
          </a:p>
          <a:p>
            <a:pPr marL="0" indent="0">
              <a:buNone/>
            </a:pPr>
            <a:r>
              <a:rPr lang="en-IN" dirty="0"/>
              <a:t>MCM(Mini Chromosome Maintenance complex):</a:t>
            </a:r>
          </a:p>
          <a:p>
            <a:pPr marL="0" indent="0">
              <a:buNone/>
            </a:pPr>
            <a:r>
              <a:rPr lang="en-IN" dirty="0" err="1"/>
              <a:t>Heterohexamer</a:t>
            </a:r>
            <a:r>
              <a:rPr lang="en-IN" dirty="0"/>
              <a:t>(MCM2-MCM7). Ring-shaped replicative helicase, once the MCM proteins have been loaded onto the chromatin, ORC and Cdc6 can be removed from there.</a:t>
            </a:r>
          </a:p>
        </p:txBody>
      </p:sp>
    </p:spTree>
    <p:extLst>
      <p:ext uri="{BB962C8B-B14F-4D97-AF65-F5344CB8AC3E}">
        <p14:creationId xmlns:p14="http://schemas.microsoft.com/office/powerpoint/2010/main" val="2491023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73A87-5562-BA48-AD13-5A4A5A47F3E3}"/>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DNA Ligase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5BD93BB-7EF0-94BB-BB9D-F937C73DB36C}"/>
              </a:ext>
            </a:extLst>
          </p:cNvPr>
          <p:cNvSpPr>
            <a:spLocks noGrp="1"/>
          </p:cNvSpPr>
          <p:nvPr>
            <p:ph idx="1"/>
          </p:nvPr>
        </p:nvSpPr>
        <p:spPr>
          <a:xfrm>
            <a:off x="4447308" y="591344"/>
            <a:ext cx="6906491" cy="5585619"/>
          </a:xfrm>
        </p:spPr>
        <p:txBody>
          <a:bodyPr anchor="ctr">
            <a:normAutofit/>
          </a:bodyPr>
          <a:lstStyle/>
          <a:p>
            <a:r>
              <a:rPr lang="en-IN" dirty="0"/>
              <a:t>They are a class of enzymes that catalyse the formation of an alpha phosphodiester bond between two DNA chains</a:t>
            </a:r>
          </a:p>
          <a:p>
            <a:r>
              <a:rPr lang="en-IN" dirty="0"/>
              <a:t>This enzyme binds the </a:t>
            </a:r>
            <a:r>
              <a:rPr lang="en-IN" b="1" dirty="0"/>
              <a:t>OH group at the 3’ end of the DNA strand to the phosphate group at 5’ end of the other</a:t>
            </a:r>
          </a:p>
          <a:p>
            <a:r>
              <a:rPr lang="en-IN" b="1" dirty="0"/>
              <a:t>Linking</a:t>
            </a:r>
            <a:r>
              <a:rPr lang="en-IN" dirty="0"/>
              <a:t> the two fragments and </a:t>
            </a:r>
            <a:r>
              <a:rPr lang="en-IN" b="1" dirty="0"/>
              <a:t>completing</a:t>
            </a:r>
            <a:r>
              <a:rPr lang="en-IN" dirty="0"/>
              <a:t> replication of the region of the lagging strand</a:t>
            </a:r>
          </a:p>
        </p:txBody>
      </p:sp>
    </p:spTree>
    <p:extLst>
      <p:ext uri="{BB962C8B-B14F-4D97-AF65-F5344CB8AC3E}">
        <p14:creationId xmlns:p14="http://schemas.microsoft.com/office/powerpoint/2010/main" val="2371479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AA89D-3E5B-3A5F-AAD4-B77609644837}"/>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DNA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FC233F7-8283-D541-063F-CE95E9CE77A6}"/>
              </a:ext>
            </a:extLst>
          </p:cNvPr>
          <p:cNvSpPr>
            <a:spLocks noGrp="1"/>
          </p:cNvSpPr>
          <p:nvPr>
            <p:ph idx="1"/>
          </p:nvPr>
        </p:nvSpPr>
        <p:spPr>
          <a:xfrm>
            <a:off x="4447308" y="591344"/>
            <a:ext cx="6906491" cy="5585619"/>
          </a:xfrm>
        </p:spPr>
        <p:txBody>
          <a:bodyPr anchor="ctr">
            <a:normAutofit/>
          </a:bodyPr>
          <a:lstStyle/>
          <a:p>
            <a:pPr marL="0" indent="0">
              <a:buNone/>
            </a:pPr>
            <a:r>
              <a:rPr lang="en-IN" dirty="0">
                <a:solidFill>
                  <a:schemeClr val="accent4"/>
                </a:solidFill>
              </a:rPr>
              <a:t>     STAGES</a:t>
            </a:r>
          </a:p>
          <a:p>
            <a:r>
              <a:rPr lang="en-IN" dirty="0"/>
              <a:t>INITIATION</a:t>
            </a:r>
          </a:p>
          <a:p>
            <a:r>
              <a:rPr lang="en-IN" dirty="0"/>
              <a:t>ELONGATION</a:t>
            </a:r>
          </a:p>
          <a:p>
            <a:r>
              <a:rPr lang="en-IN" dirty="0"/>
              <a:t>TERMINATION</a:t>
            </a:r>
          </a:p>
        </p:txBody>
      </p:sp>
    </p:spTree>
    <p:extLst>
      <p:ext uri="{BB962C8B-B14F-4D97-AF65-F5344CB8AC3E}">
        <p14:creationId xmlns:p14="http://schemas.microsoft.com/office/powerpoint/2010/main" val="380897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FDD63-EE00-8BB4-A939-F3424016135E}"/>
              </a:ext>
            </a:extLst>
          </p:cNvPr>
          <p:cNvSpPr>
            <a:spLocks noGrp="1"/>
          </p:cNvSpPr>
          <p:nvPr>
            <p:ph type="title"/>
          </p:nvPr>
        </p:nvSpPr>
        <p:spPr>
          <a:xfrm>
            <a:off x="686834" y="1153572"/>
            <a:ext cx="3200400" cy="4461163"/>
          </a:xfrm>
        </p:spPr>
        <p:txBody>
          <a:bodyPr>
            <a:normAutofit/>
          </a:bodyPr>
          <a:lstStyle/>
          <a:p>
            <a:r>
              <a:rPr lang="en-IN" dirty="0" err="1">
                <a:solidFill>
                  <a:srgbClr val="FFFFFF"/>
                </a:solidFill>
              </a:rPr>
              <a:t>Cont</a:t>
            </a:r>
            <a:r>
              <a:rPr lang="en-IN" dirty="0">
                <a:solidFill>
                  <a:srgbClr val="FFFFFF"/>
                </a:solidFill>
              </a:rPr>
              <a: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31C5752-AAC7-44CA-88FC-A8E6C9413962}"/>
              </a:ext>
            </a:extLst>
          </p:cNvPr>
          <p:cNvSpPr>
            <a:spLocks noGrp="1"/>
          </p:cNvSpPr>
          <p:nvPr>
            <p:ph idx="1"/>
          </p:nvPr>
        </p:nvSpPr>
        <p:spPr>
          <a:xfrm>
            <a:off x="4447308" y="591344"/>
            <a:ext cx="6906491" cy="5585619"/>
          </a:xfrm>
        </p:spPr>
        <p:txBody>
          <a:bodyPr anchor="ctr">
            <a:normAutofit/>
          </a:bodyPr>
          <a:lstStyle/>
          <a:p>
            <a:r>
              <a:rPr lang="en-IN" dirty="0"/>
              <a:t>During </a:t>
            </a:r>
            <a:r>
              <a:rPr lang="en-IN" b="1" dirty="0"/>
              <a:t>initiation</a:t>
            </a:r>
            <a:r>
              <a:rPr lang="en-IN" dirty="0"/>
              <a:t>, proteins </a:t>
            </a:r>
            <a:r>
              <a:rPr lang="en-IN" b="1" dirty="0"/>
              <a:t>bind</a:t>
            </a:r>
            <a:r>
              <a:rPr lang="en-IN" dirty="0"/>
              <a:t> to the origin of replication while </a:t>
            </a:r>
            <a:r>
              <a:rPr lang="en-IN" b="1" dirty="0"/>
              <a:t>helicase</a:t>
            </a:r>
            <a:r>
              <a:rPr lang="en-IN" dirty="0"/>
              <a:t> </a:t>
            </a:r>
            <a:r>
              <a:rPr lang="en-IN" b="1" dirty="0"/>
              <a:t>unwinds</a:t>
            </a:r>
            <a:r>
              <a:rPr lang="en-IN" dirty="0"/>
              <a:t> the DNA helix and </a:t>
            </a:r>
            <a:r>
              <a:rPr lang="en-IN" b="1" dirty="0"/>
              <a:t>two</a:t>
            </a:r>
            <a:r>
              <a:rPr lang="en-IN" dirty="0"/>
              <a:t> replication forks are formed at the origin of replication</a:t>
            </a:r>
          </a:p>
          <a:p>
            <a:r>
              <a:rPr lang="en-IN" dirty="0"/>
              <a:t>In </a:t>
            </a:r>
            <a:r>
              <a:rPr lang="en-IN" b="1" dirty="0"/>
              <a:t>Elongation</a:t>
            </a:r>
            <a:r>
              <a:rPr lang="en-IN" dirty="0"/>
              <a:t>, a </a:t>
            </a:r>
            <a:r>
              <a:rPr lang="en-IN" b="1" dirty="0"/>
              <a:t>primer</a:t>
            </a:r>
            <a:r>
              <a:rPr lang="en-IN" dirty="0"/>
              <a:t> sequence is added with complementary RNA nucleotides, which are then replaced by </a:t>
            </a:r>
            <a:r>
              <a:rPr lang="en-IN" b="1" dirty="0"/>
              <a:t>DNA</a:t>
            </a:r>
            <a:r>
              <a:rPr lang="en-IN" dirty="0"/>
              <a:t> </a:t>
            </a:r>
            <a:r>
              <a:rPr lang="en-IN" b="1" dirty="0"/>
              <a:t>nucleotides</a:t>
            </a:r>
          </a:p>
          <a:p>
            <a:pPr marL="0" indent="0">
              <a:buNone/>
            </a:pPr>
            <a:r>
              <a:rPr lang="en-IN" dirty="0"/>
              <a:t>During </a:t>
            </a:r>
            <a:r>
              <a:rPr lang="en-IN" b="1" dirty="0"/>
              <a:t>elongation,</a:t>
            </a:r>
            <a:r>
              <a:rPr lang="en-IN" dirty="0"/>
              <a:t> the leading strand is made   </a:t>
            </a:r>
            <a:r>
              <a:rPr lang="en-IN" b="1" dirty="0"/>
              <a:t>continuously</a:t>
            </a:r>
            <a:r>
              <a:rPr lang="en-IN" dirty="0"/>
              <a:t>, while the lagging strand is made in pieces called </a:t>
            </a:r>
            <a:r>
              <a:rPr lang="en-IN" b="1" dirty="0"/>
              <a:t>Okazaki fragments</a:t>
            </a:r>
          </a:p>
          <a:p>
            <a:r>
              <a:rPr lang="en-IN" dirty="0"/>
              <a:t>During </a:t>
            </a:r>
            <a:r>
              <a:rPr lang="en-IN" b="1" dirty="0"/>
              <a:t>termination</a:t>
            </a:r>
            <a:r>
              <a:rPr lang="en-IN" dirty="0"/>
              <a:t>, primers are removed and </a:t>
            </a:r>
            <a:r>
              <a:rPr lang="en-IN" b="1" dirty="0"/>
              <a:t>replaced</a:t>
            </a:r>
            <a:r>
              <a:rPr lang="en-IN" dirty="0"/>
              <a:t> with new DNA nucleotides and the backbone is sealed by DNA ligase</a:t>
            </a:r>
          </a:p>
        </p:txBody>
      </p:sp>
    </p:spTree>
    <p:extLst>
      <p:ext uri="{BB962C8B-B14F-4D97-AF65-F5344CB8AC3E}">
        <p14:creationId xmlns:p14="http://schemas.microsoft.com/office/powerpoint/2010/main" val="2004230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10F46-8F78-E01A-5284-EE57507CFAB8}"/>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1.Initiation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A0DBCD-6BC5-B0D0-AAAF-500CFF368D57}"/>
              </a:ext>
            </a:extLst>
          </p:cNvPr>
          <p:cNvSpPr>
            <a:spLocks noGrp="1"/>
          </p:cNvSpPr>
          <p:nvPr>
            <p:ph idx="1"/>
          </p:nvPr>
        </p:nvSpPr>
        <p:spPr>
          <a:xfrm>
            <a:off x="4447308" y="577276"/>
            <a:ext cx="6906491" cy="5585619"/>
          </a:xfrm>
        </p:spPr>
        <p:txBody>
          <a:bodyPr anchor="ctr">
            <a:normAutofit/>
          </a:bodyPr>
          <a:lstStyle/>
          <a:p>
            <a:r>
              <a:rPr lang="en-IN" dirty="0"/>
              <a:t>To accomplish this, initiation is </a:t>
            </a:r>
            <a:r>
              <a:rPr lang="en-IN" b="1" dirty="0"/>
              <a:t>partitioned</a:t>
            </a:r>
            <a:r>
              <a:rPr lang="en-IN" dirty="0"/>
              <a:t> into two temporally discrete steps</a:t>
            </a:r>
          </a:p>
          <a:p>
            <a:r>
              <a:rPr lang="en-IN" dirty="0"/>
              <a:t>Pre replication complex formation during the </a:t>
            </a:r>
            <a:r>
              <a:rPr lang="en-IN" b="1" dirty="0"/>
              <a:t>G1 phase</a:t>
            </a:r>
          </a:p>
          <a:p>
            <a:r>
              <a:rPr lang="en-IN" dirty="0"/>
              <a:t>Activation of pre RC </a:t>
            </a:r>
            <a:r>
              <a:rPr lang="en-IN" b="1" dirty="0"/>
              <a:t>CDK</a:t>
            </a:r>
            <a:r>
              <a:rPr lang="en-IN" dirty="0"/>
              <a:t> and </a:t>
            </a:r>
            <a:r>
              <a:rPr lang="en-IN" b="1" dirty="0"/>
              <a:t>DDK</a:t>
            </a:r>
            <a:r>
              <a:rPr lang="en-IN" dirty="0"/>
              <a:t> enzymes in S phase</a:t>
            </a:r>
          </a:p>
        </p:txBody>
      </p:sp>
    </p:spTree>
    <p:extLst>
      <p:ext uri="{BB962C8B-B14F-4D97-AF65-F5344CB8AC3E}">
        <p14:creationId xmlns:p14="http://schemas.microsoft.com/office/powerpoint/2010/main" val="27048849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29D4E-4205-2DAF-657E-AE37AEA3C802}"/>
              </a:ext>
            </a:extLst>
          </p:cNvPr>
          <p:cNvSpPr>
            <a:spLocks noGrp="1"/>
          </p:cNvSpPr>
          <p:nvPr>
            <p:ph type="title"/>
          </p:nvPr>
        </p:nvSpPr>
        <p:spPr>
          <a:xfrm>
            <a:off x="686834" y="1153572"/>
            <a:ext cx="3200400" cy="4461163"/>
          </a:xfrm>
        </p:spPr>
        <p:txBody>
          <a:bodyPr>
            <a:normAutofit/>
          </a:bodyPr>
          <a:lstStyle/>
          <a:p>
            <a:r>
              <a:rPr lang="en-IN">
                <a:solidFill>
                  <a:srgbClr val="FFFFFF"/>
                </a:solidFill>
              </a:rPr>
              <a:t>Cell Regulation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EE809A-3596-61FC-BAE5-49A4E10EED17}"/>
              </a:ext>
            </a:extLst>
          </p:cNvPr>
          <p:cNvSpPr>
            <a:spLocks noGrp="1"/>
          </p:cNvSpPr>
          <p:nvPr>
            <p:ph idx="1"/>
          </p:nvPr>
        </p:nvSpPr>
        <p:spPr>
          <a:xfrm>
            <a:off x="4447308" y="591344"/>
            <a:ext cx="6906491" cy="5585619"/>
          </a:xfrm>
        </p:spPr>
        <p:txBody>
          <a:bodyPr anchor="ctr">
            <a:normAutofit/>
          </a:bodyPr>
          <a:lstStyle/>
          <a:p>
            <a:r>
              <a:rPr lang="en-IN" sz="2600" dirty="0"/>
              <a:t>G1 phase of the cell cycle there are </a:t>
            </a:r>
            <a:r>
              <a:rPr lang="en-IN" sz="2600" b="1" dirty="0"/>
              <a:t>low</a:t>
            </a:r>
            <a:r>
              <a:rPr lang="en-IN" sz="2600" dirty="0"/>
              <a:t> levels of </a:t>
            </a:r>
            <a:r>
              <a:rPr lang="en-IN" sz="2600" b="1" dirty="0"/>
              <a:t>CDK</a:t>
            </a:r>
            <a:r>
              <a:rPr lang="en-IN" sz="2600" dirty="0"/>
              <a:t> activity</a:t>
            </a:r>
          </a:p>
          <a:p>
            <a:r>
              <a:rPr lang="en-IN" sz="2600" dirty="0"/>
              <a:t>This allows for the formation of </a:t>
            </a:r>
            <a:r>
              <a:rPr lang="en-IN" sz="2600" b="1" dirty="0"/>
              <a:t>new pre-RC complexes</a:t>
            </a:r>
          </a:p>
          <a:p>
            <a:r>
              <a:rPr lang="en-IN" sz="2600" dirty="0"/>
              <a:t>During the remaining phases of the cell cycle there are elevated levels of </a:t>
            </a:r>
            <a:r>
              <a:rPr lang="en-IN" sz="2600" b="1" dirty="0"/>
              <a:t>CDK</a:t>
            </a:r>
            <a:r>
              <a:rPr lang="en-IN" sz="2600" dirty="0"/>
              <a:t> activity</a:t>
            </a:r>
          </a:p>
          <a:p>
            <a:r>
              <a:rPr lang="en-IN" sz="2600" dirty="0"/>
              <a:t>This inhibiting new pre-RC complex formation</a:t>
            </a:r>
          </a:p>
          <a:p>
            <a:r>
              <a:rPr lang="en-IN" sz="2600" dirty="0"/>
              <a:t>At the transition of the </a:t>
            </a:r>
            <a:r>
              <a:rPr lang="en-IN" sz="2600" b="1" dirty="0"/>
              <a:t>G1 stage </a:t>
            </a:r>
            <a:r>
              <a:rPr lang="en-IN" sz="2600" dirty="0"/>
              <a:t>to </a:t>
            </a:r>
            <a:r>
              <a:rPr lang="en-IN" sz="2600" b="1" dirty="0"/>
              <a:t>the S phase </a:t>
            </a:r>
            <a:r>
              <a:rPr lang="en-IN" sz="2600" dirty="0"/>
              <a:t>of the cell cycle, S phase-specific </a:t>
            </a:r>
            <a:r>
              <a:rPr lang="en-IN" sz="2600" b="1" dirty="0"/>
              <a:t>cyclin-dependent protein kinase(CDK) </a:t>
            </a:r>
            <a:r>
              <a:rPr lang="en-IN" sz="2600" dirty="0"/>
              <a:t>and </a:t>
            </a:r>
            <a:r>
              <a:rPr lang="en-IN" sz="2600" b="1" dirty="0"/>
              <a:t>Dbf4 kinase(DDK) </a:t>
            </a:r>
            <a:r>
              <a:rPr lang="en-IN" sz="2600" dirty="0"/>
              <a:t>transform the pre-RC into an active replication fork </a:t>
            </a:r>
          </a:p>
        </p:txBody>
      </p:sp>
    </p:spTree>
    <p:extLst>
      <p:ext uri="{BB962C8B-B14F-4D97-AF65-F5344CB8AC3E}">
        <p14:creationId xmlns:p14="http://schemas.microsoft.com/office/powerpoint/2010/main" val="994884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E37F7B0-9544-5A0E-2857-E67BC0A90C85}"/>
              </a:ext>
            </a:extLst>
          </p:cNvPr>
          <p:cNvPicPr>
            <a:picLocks noGrp="1" noChangeAspect="1"/>
          </p:cNvPicPr>
          <p:nvPr>
            <p:ph idx="1"/>
          </p:nvPr>
        </p:nvPicPr>
        <p:blipFill>
          <a:blip r:embed="rId2"/>
          <a:stretch>
            <a:fillRect/>
          </a:stretch>
        </p:blipFill>
        <p:spPr>
          <a:xfrm>
            <a:off x="2702036" y="914400"/>
            <a:ext cx="6711728" cy="4968819"/>
          </a:xfrm>
          <a:prstGeom prst="rect">
            <a:avLst/>
          </a:prstGeom>
        </p:spPr>
      </p:pic>
    </p:spTree>
    <p:extLst>
      <p:ext uri="{BB962C8B-B14F-4D97-AF65-F5344CB8AC3E}">
        <p14:creationId xmlns:p14="http://schemas.microsoft.com/office/powerpoint/2010/main" val="1487694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D0475F-709D-E961-8A8E-9652B8061A87}"/>
              </a:ext>
            </a:extLst>
          </p:cNvPr>
          <p:cNvSpPr>
            <a:spLocks noGrp="1"/>
          </p:cNvSpPr>
          <p:nvPr>
            <p:ph type="title"/>
          </p:nvPr>
        </p:nvSpPr>
        <p:spPr>
          <a:xfrm>
            <a:off x="5894962" y="479493"/>
            <a:ext cx="5458838" cy="1325563"/>
          </a:xfrm>
        </p:spPr>
        <p:txBody>
          <a:bodyPr>
            <a:normAutofit/>
          </a:bodyPr>
          <a:lstStyle/>
          <a:p>
            <a:r>
              <a:rPr lang="en-IN" dirty="0"/>
              <a:t>Steps in formation of </a:t>
            </a:r>
            <a:r>
              <a:rPr lang="en-IN" b="1" dirty="0"/>
              <a:t>pre-RC</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7F7C24C-5E9D-8E72-AF8B-2D65B1A53098}"/>
              </a:ext>
            </a:extLst>
          </p:cNvPr>
          <p:cNvPicPr>
            <a:picLocks noChangeAspect="1"/>
          </p:cNvPicPr>
          <p:nvPr/>
        </p:nvPicPr>
        <p:blipFill>
          <a:blip r:embed="rId2"/>
          <a:stretch>
            <a:fillRect/>
          </a:stretch>
        </p:blipFill>
        <p:spPr>
          <a:xfrm>
            <a:off x="204716" y="511293"/>
            <a:ext cx="4676789"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7" name="Content Placeholder 2">
            <a:extLst>
              <a:ext uri="{FF2B5EF4-FFF2-40B4-BE49-F238E27FC236}">
                <a16:creationId xmlns:a16="http://schemas.microsoft.com/office/drawing/2014/main" id="{F1ED8CEF-E562-1499-61DB-C613647DAA3F}"/>
              </a:ext>
            </a:extLst>
          </p:cNvPr>
          <p:cNvGraphicFramePr>
            <a:graphicFrameLocks noGrp="1"/>
          </p:cNvGraphicFramePr>
          <p:nvPr>
            <p:ph idx="1"/>
            <p:extLst>
              <p:ext uri="{D42A27DB-BD31-4B8C-83A1-F6EECF244321}">
                <p14:modId xmlns:p14="http://schemas.microsoft.com/office/powerpoint/2010/main" val="955329436"/>
              </p:ext>
            </p:extLst>
          </p:nvPr>
        </p:nvGraphicFramePr>
        <p:xfrm>
          <a:off x="5894962" y="1984442"/>
          <a:ext cx="5458838" cy="4389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764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FAD24-B19E-18E9-5C39-9CEEC53A4AFF}"/>
              </a:ext>
            </a:extLst>
          </p:cNvPr>
          <p:cNvSpPr>
            <a:spLocks noGrp="1"/>
          </p:cNvSpPr>
          <p:nvPr>
            <p:ph type="title"/>
          </p:nvPr>
        </p:nvSpPr>
        <p:spPr>
          <a:xfrm>
            <a:off x="686834" y="591344"/>
            <a:ext cx="3200400" cy="5585619"/>
          </a:xfrm>
        </p:spPr>
        <p:txBody>
          <a:bodyPr>
            <a:normAutofit/>
          </a:bodyPr>
          <a:lstStyle/>
          <a:p>
            <a:r>
              <a:rPr lang="en-IN">
                <a:solidFill>
                  <a:srgbClr val="FFFFFF"/>
                </a:solidFill>
              </a:rPr>
              <a:t>Some History </a:t>
            </a:r>
            <a:br>
              <a:rPr lang="en-IN">
                <a:solidFill>
                  <a:srgbClr val="FFFFFF"/>
                </a:solidFill>
              </a:rPr>
            </a:br>
            <a:r>
              <a:rPr lang="en-IN">
                <a:solidFill>
                  <a:srgbClr val="FFFFFF"/>
                </a:solidFill>
              </a:rPr>
              <a:t>Discovery of DNA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961E311-C761-33C7-F47B-47AA302D1C9C}"/>
              </a:ext>
            </a:extLst>
          </p:cNvPr>
          <p:cNvSpPr>
            <a:spLocks noGrp="1"/>
          </p:cNvSpPr>
          <p:nvPr>
            <p:ph idx="1"/>
          </p:nvPr>
        </p:nvSpPr>
        <p:spPr>
          <a:xfrm>
            <a:off x="4447308" y="591344"/>
            <a:ext cx="6906491" cy="5753185"/>
          </a:xfrm>
        </p:spPr>
        <p:txBody>
          <a:bodyPr anchor="ctr">
            <a:normAutofit/>
          </a:bodyPr>
          <a:lstStyle/>
          <a:p>
            <a:r>
              <a:rPr lang="en-IN" b="1" dirty="0"/>
              <a:t>Matthew Meselson </a:t>
            </a:r>
            <a:r>
              <a:rPr lang="en-IN" dirty="0"/>
              <a:t>and </a:t>
            </a:r>
            <a:r>
              <a:rPr lang="en-IN" b="1" dirty="0"/>
              <a:t>Franklin Stahl's </a:t>
            </a:r>
            <a:r>
              <a:rPr lang="en-IN" dirty="0"/>
              <a:t>experiments on the replication of DNA, published in PNAS in </a:t>
            </a:r>
            <a:r>
              <a:rPr lang="en-IN" b="1" dirty="0"/>
              <a:t>1958</a:t>
            </a:r>
            <a:r>
              <a:rPr lang="en-IN" dirty="0"/>
              <a:t> , helped boost the concept of the double helix. Also, it </a:t>
            </a:r>
            <a:r>
              <a:rPr lang="en-IN" b="1" dirty="0"/>
              <a:t>supported</a:t>
            </a:r>
            <a:r>
              <a:rPr lang="en-IN" dirty="0"/>
              <a:t> the hypothesis that DNA replication was </a:t>
            </a:r>
            <a:r>
              <a:rPr lang="en-IN" b="1" dirty="0"/>
              <a:t>semiconservative</a:t>
            </a:r>
          </a:p>
        </p:txBody>
      </p:sp>
    </p:spTree>
    <p:extLst>
      <p:ext uri="{BB962C8B-B14F-4D97-AF65-F5344CB8AC3E}">
        <p14:creationId xmlns:p14="http://schemas.microsoft.com/office/powerpoint/2010/main" val="29373286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50565E-90D5-FA22-DA69-824D66BD40C9}"/>
              </a:ext>
            </a:extLst>
          </p:cNvPr>
          <p:cNvSpPr>
            <a:spLocks noGrp="1"/>
          </p:cNvSpPr>
          <p:nvPr>
            <p:ph type="title"/>
          </p:nvPr>
        </p:nvSpPr>
        <p:spPr>
          <a:xfrm>
            <a:off x="5894962" y="479493"/>
            <a:ext cx="5458838" cy="1325563"/>
          </a:xfrm>
        </p:spPr>
        <p:txBody>
          <a:bodyPr>
            <a:normAutofit/>
          </a:bodyPr>
          <a:lstStyle/>
          <a:p>
            <a:r>
              <a:rPr lang="en-IN" dirty="0" err="1"/>
              <a:t>Cont</a:t>
            </a:r>
            <a:r>
              <a:rPr lang="en-IN" dirty="0"/>
              <a:t>,</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9BBD7A7-11D7-C237-0C06-1C4557A69184}"/>
              </a:ext>
            </a:extLst>
          </p:cNvPr>
          <p:cNvPicPr>
            <a:picLocks noChangeAspect="1"/>
          </p:cNvPicPr>
          <p:nvPr/>
        </p:nvPicPr>
        <p:blipFill>
          <a:blip r:embed="rId2"/>
          <a:stretch>
            <a:fillRect/>
          </a:stretch>
        </p:blipFill>
        <p:spPr>
          <a:xfrm>
            <a:off x="764275" y="511293"/>
            <a:ext cx="4722125"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C1CC8E5A-7F79-D8BD-C028-BF693A6BB351}"/>
              </a:ext>
            </a:extLst>
          </p:cNvPr>
          <p:cNvSpPr>
            <a:spLocks noGrp="1"/>
          </p:cNvSpPr>
          <p:nvPr>
            <p:ph idx="1"/>
          </p:nvPr>
        </p:nvSpPr>
        <p:spPr>
          <a:xfrm>
            <a:off x="5894962" y="1984443"/>
            <a:ext cx="5458838" cy="4192520"/>
          </a:xfrm>
        </p:spPr>
        <p:txBody>
          <a:bodyPr>
            <a:normAutofit/>
          </a:bodyPr>
          <a:lstStyle/>
          <a:p>
            <a:r>
              <a:rPr lang="en-IN" sz="2200" b="1" dirty="0"/>
              <a:t>Phosphorylation</a:t>
            </a:r>
            <a:r>
              <a:rPr lang="en-IN" sz="2200" dirty="0"/>
              <a:t> of these proteins results in the assembly to add additional replication proteins at the </a:t>
            </a:r>
            <a:r>
              <a:rPr lang="en-IN" sz="2200" b="1" dirty="0"/>
              <a:t>origin</a:t>
            </a:r>
            <a:r>
              <a:rPr lang="en-IN" sz="2200" dirty="0"/>
              <a:t> and the </a:t>
            </a:r>
            <a:r>
              <a:rPr lang="en-IN" sz="2200" b="1" dirty="0"/>
              <a:t>initiation</a:t>
            </a:r>
            <a:r>
              <a:rPr lang="en-IN" sz="2200" dirty="0"/>
              <a:t> of replication at the S phase</a:t>
            </a:r>
          </a:p>
          <a:p>
            <a:r>
              <a:rPr lang="en-IN" sz="2200" dirty="0"/>
              <a:t>These new proteins include the three eukaryotic DNA polymerases</a:t>
            </a:r>
          </a:p>
          <a:p>
            <a:r>
              <a:rPr lang="en-IN" sz="2200" dirty="0"/>
              <a:t>Then converted to the active CMG(Cdc45-MCM-GINS) helicase during the S phase</a:t>
            </a:r>
          </a:p>
          <a:p>
            <a:r>
              <a:rPr lang="en-IN" sz="2200" dirty="0"/>
              <a:t>Once DNA pol alpha/ Primase synthesise an RNA primer and briefly extends it. Thus initiation of replication started</a:t>
            </a:r>
          </a:p>
        </p:txBody>
      </p:sp>
    </p:spTree>
    <p:extLst>
      <p:ext uri="{BB962C8B-B14F-4D97-AF65-F5344CB8AC3E}">
        <p14:creationId xmlns:p14="http://schemas.microsoft.com/office/powerpoint/2010/main" val="23349842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156B7F9-363C-02F5-85DB-118A009E419D}"/>
              </a:ext>
            </a:extLst>
          </p:cNvPr>
          <p:cNvSpPr>
            <a:spLocks noGrp="1"/>
          </p:cNvSpPr>
          <p:nvPr>
            <p:ph type="title"/>
          </p:nvPr>
        </p:nvSpPr>
        <p:spPr>
          <a:xfrm>
            <a:off x="7697618" y="557874"/>
            <a:ext cx="4771178" cy="1160110"/>
          </a:xfrm>
        </p:spPr>
        <p:txBody>
          <a:bodyPr>
            <a:normAutofit/>
          </a:bodyPr>
          <a:lstStyle/>
          <a:p>
            <a:r>
              <a:rPr lang="en-IN" b="1" dirty="0">
                <a:solidFill>
                  <a:schemeClr val="accent2"/>
                </a:solidFill>
              </a:rPr>
              <a:t>RFC</a:t>
            </a:r>
          </a:p>
        </p:txBody>
      </p:sp>
      <p:pic>
        <p:nvPicPr>
          <p:cNvPr id="5" name="Picture 4" descr="Diagram&#10;&#10;Description automatically generated">
            <a:extLst>
              <a:ext uri="{FF2B5EF4-FFF2-40B4-BE49-F238E27FC236}">
                <a16:creationId xmlns:a16="http://schemas.microsoft.com/office/drawing/2014/main" id="{4393BCE7-A31E-C1E0-9A69-19D98EA5D0FF}"/>
              </a:ext>
            </a:extLst>
          </p:cNvPr>
          <p:cNvPicPr>
            <a:picLocks noChangeAspect="1"/>
          </p:cNvPicPr>
          <p:nvPr/>
        </p:nvPicPr>
        <p:blipFill>
          <a:blip r:embed="rId2"/>
          <a:stretch>
            <a:fillRect/>
          </a:stretch>
        </p:blipFill>
        <p:spPr>
          <a:xfrm>
            <a:off x="1504968" y="544646"/>
            <a:ext cx="4106656" cy="5683955"/>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2" name="Arc 11">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6598662-19CA-7B1C-1842-305A11502E41}"/>
              </a:ext>
            </a:extLst>
          </p:cNvPr>
          <p:cNvSpPr>
            <a:spLocks noGrp="1"/>
          </p:cNvSpPr>
          <p:nvPr>
            <p:ph idx="1"/>
          </p:nvPr>
        </p:nvSpPr>
        <p:spPr>
          <a:xfrm>
            <a:off x="6769570" y="1825625"/>
            <a:ext cx="4771178" cy="4388908"/>
          </a:xfrm>
        </p:spPr>
        <p:txBody>
          <a:bodyPr>
            <a:normAutofit/>
          </a:bodyPr>
          <a:lstStyle/>
          <a:p>
            <a:r>
              <a:rPr lang="en-IN" dirty="0"/>
              <a:t>RFC(</a:t>
            </a:r>
            <a:r>
              <a:rPr lang="en-IN" b="1" dirty="0"/>
              <a:t>Replication factor c</a:t>
            </a:r>
            <a:r>
              <a:rPr lang="en-IN" dirty="0"/>
              <a:t>) recognizes primer-template junctions and loads PCNA(proliferating cell nuclear antigen at these sites)</a:t>
            </a:r>
          </a:p>
        </p:txBody>
      </p:sp>
    </p:spTree>
    <p:extLst>
      <p:ext uri="{BB962C8B-B14F-4D97-AF65-F5344CB8AC3E}">
        <p14:creationId xmlns:p14="http://schemas.microsoft.com/office/powerpoint/2010/main" val="8226419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86B6DCC-E275-0F6B-5877-ECC2E1EBD7CF}"/>
              </a:ext>
            </a:extLst>
          </p:cNvPr>
          <p:cNvPicPr>
            <a:picLocks noGrp="1" noChangeAspect="1"/>
          </p:cNvPicPr>
          <p:nvPr>
            <p:ph idx="1"/>
          </p:nvPr>
        </p:nvPicPr>
        <p:blipFill>
          <a:blip r:embed="rId2"/>
          <a:stretch>
            <a:fillRect/>
          </a:stretch>
        </p:blipFill>
        <p:spPr>
          <a:xfrm>
            <a:off x="990470" y="918546"/>
            <a:ext cx="8153529" cy="4979334"/>
          </a:xfrm>
          <a:prstGeom prst="rect">
            <a:avLst/>
          </a:prstGeom>
        </p:spPr>
      </p:pic>
    </p:spTree>
    <p:extLst>
      <p:ext uri="{BB962C8B-B14F-4D97-AF65-F5344CB8AC3E}">
        <p14:creationId xmlns:p14="http://schemas.microsoft.com/office/powerpoint/2010/main" val="1605649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14B51-C5A4-FA0C-AECC-5437973A7A92}"/>
              </a:ext>
            </a:extLst>
          </p:cNvPr>
          <p:cNvSpPr>
            <a:spLocks noGrp="1"/>
          </p:cNvSpPr>
          <p:nvPr>
            <p:ph type="title"/>
          </p:nvPr>
        </p:nvSpPr>
        <p:spPr>
          <a:xfrm>
            <a:off x="686834" y="1153572"/>
            <a:ext cx="3200400" cy="4461163"/>
          </a:xfrm>
        </p:spPr>
        <p:txBody>
          <a:bodyPr>
            <a:normAutofit/>
          </a:bodyPr>
          <a:lstStyle/>
          <a:p>
            <a:r>
              <a:rPr lang="en-IN">
                <a:solidFill>
                  <a:srgbClr val="FFFFFF"/>
                </a:solidFill>
              </a:rPr>
              <a:t>Enzymatic Activity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E06627D-458B-AA1A-EBB7-F57CC9C93E79}"/>
              </a:ext>
            </a:extLst>
          </p:cNvPr>
          <p:cNvSpPr>
            <a:spLocks noGrp="1"/>
          </p:cNvSpPr>
          <p:nvPr>
            <p:ph idx="1"/>
          </p:nvPr>
        </p:nvSpPr>
        <p:spPr>
          <a:xfrm>
            <a:off x="4447308" y="591344"/>
            <a:ext cx="6906491" cy="5585619"/>
          </a:xfrm>
        </p:spPr>
        <p:txBody>
          <a:bodyPr anchor="ctr">
            <a:normAutofit/>
          </a:bodyPr>
          <a:lstStyle/>
          <a:p>
            <a:r>
              <a:rPr lang="en-IN" b="1" dirty="0"/>
              <a:t>Topoisomerases</a:t>
            </a:r>
            <a:r>
              <a:rPr lang="en-IN" dirty="0"/>
              <a:t> are responsible for </a:t>
            </a:r>
            <a:r>
              <a:rPr lang="en-IN" b="1" dirty="0"/>
              <a:t>removing</a:t>
            </a:r>
            <a:r>
              <a:rPr lang="en-IN" dirty="0"/>
              <a:t> </a:t>
            </a:r>
            <a:r>
              <a:rPr lang="en-IN" b="1" dirty="0"/>
              <a:t>supercoils</a:t>
            </a:r>
            <a:r>
              <a:rPr lang="en-IN" dirty="0"/>
              <a:t> head of the replication fork</a:t>
            </a:r>
          </a:p>
          <a:p>
            <a:r>
              <a:rPr lang="en-IN" b="1" dirty="0"/>
              <a:t>Helicase</a:t>
            </a:r>
            <a:r>
              <a:rPr lang="en-IN" dirty="0"/>
              <a:t> </a:t>
            </a:r>
            <a:r>
              <a:rPr lang="en-IN" b="1" dirty="0"/>
              <a:t>unwind</a:t>
            </a:r>
            <a:r>
              <a:rPr lang="en-IN" dirty="0"/>
              <a:t> the strands at the fork</a:t>
            </a:r>
          </a:p>
          <a:p>
            <a:r>
              <a:rPr lang="en-IN" b="1" dirty="0"/>
              <a:t>Pol Alpha </a:t>
            </a:r>
            <a:r>
              <a:rPr lang="en-IN" dirty="0"/>
              <a:t>is associated with an RNA primase Synthesizing a primer of 10 nucleotide </a:t>
            </a:r>
            <a:r>
              <a:rPr lang="en-IN" b="1" dirty="0"/>
              <a:t>stretch</a:t>
            </a:r>
            <a:r>
              <a:rPr lang="en-IN" dirty="0"/>
              <a:t> of RNA</a:t>
            </a:r>
          </a:p>
          <a:p>
            <a:r>
              <a:rPr lang="en-IN" b="1" dirty="0"/>
              <a:t>Pol alpha </a:t>
            </a:r>
            <a:r>
              <a:rPr lang="en-IN" dirty="0"/>
              <a:t>for priming synthesis and </a:t>
            </a:r>
            <a:r>
              <a:rPr lang="en-IN" b="1" dirty="0"/>
              <a:t>elongated</a:t>
            </a:r>
            <a:r>
              <a:rPr lang="en-IN" dirty="0"/>
              <a:t> the </a:t>
            </a:r>
            <a:r>
              <a:rPr lang="en-IN" b="1" dirty="0"/>
              <a:t>newly</a:t>
            </a:r>
            <a:r>
              <a:rPr lang="en-IN" dirty="0"/>
              <a:t> formed primer with DNA nucleotides</a:t>
            </a:r>
          </a:p>
        </p:txBody>
      </p:sp>
    </p:spTree>
    <p:extLst>
      <p:ext uri="{BB962C8B-B14F-4D97-AF65-F5344CB8AC3E}">
        <p14:creationId xmlns:p14="http://schemas.microsoft.com/office/powerpoint/2010/main" val="1640429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D9D2-F879-0843-8087-06455C64F76F}"/>
              </a:ext>
            </a:extLst>
          </p:cNvPr>
          <p:cNvSpPr>
            <a:spLocks noGrp="1"/>
          </p:cNvSpPr>
          <p:nvPr>
            <p:ph type="title"/>
          </p:nvPr>
        </p:nvSpPr>
        <p:spPr>
          <a:xfrm>
            <a:off x="648929" y="629266"/>
            <a:ext cx="3505495" cy="1622321"/>
          </a:xfrm>
        </p:spPr>
        <p:txBody>
          <a:bodyPr>
            <a:normAutofit/>
          </a:bodyPr>
          <a:lstStyle/>
          <a:p>
            <a:r>
              <a:rPr lang="en-IN" sz="4100" b="1" dirty="0"/>
              <a:t>The Eukaryotic Replication fork</a:t>
            </a:r>
          </a:p>
        </p:txBody>
      </p:sp>
      <p:sp>
        <p:nvSpPr>
          <p:cNvPr id="3" name="Content Placeholder 2">
            <a:extLst>
              <a:ext uri="{FF2B5EF4-FFF2-40B4-BE49-F238E27FC236}">
                <a16:creationId xmlns:a16="http://schemas.microsoft.com/office/drawing/2014/main" id="{96D69BB6-D102-FF1E-31DB-93980B73F6A0}"/>
              </a:ext>
            </a:extLst>
          </p:cNvPr>
          <p:cNvSpPr>
            <a:spLocks noGrp="1"/>
          </p:cNvSpPr>
          <p:nvPr>
            <p:ph idx="1"/>
          </p:nvPr>
        </p:nvSpPr>
        <p:spPr>
          <a:xfrm>
            <a:off x="648931" y="2180492"/>
            <a:ext cx="3505494" cy="4043327"/>
          </a:xfrm>
        </p:spPr>
        <p:txBody>
          <a:bodyPr>
            <a:noAutofit/>
          </a:bodyPr>
          <a:lstStyle/>
          <a:p>
            <a:r>
              <a:rPr lang="en-IN" sz="2400" dirty="0"/>
              <a:t>The </a:t>
            </a:r>
            <a:r>
              <a:rPr lang="en-IN" sz="2400" b="1" dirty="0"/>
              <a:t>function</a:t>
            </a:r>
            <a:r>
              <a:rPr lang="en-IN" sz="2400" dirty="0"/>
              <a:t> of the replication fork in eukaryotes is maintained by the </a:t>
            </a:r>
            <a:r>
              <a:rPr lang="en-IN" sz="2400" b="1" dirty="0"/>
              <a:t>helicase</a:t>
            </a:r>
            <a:r>
              <a:rPr lang="en-IN" sz="2400" dirty="0"/>
              <a:t> activity</a:t>
            </a:r>
          </a:p>
          <a:p>
            <a:r>
              <a:rPr lang="en-IN" sz="2400" dirty="0"/>
              <a:t>The separated polynucleotides are prevented from </a:t>
            </a:r>
            <a:r>
              <a:rPr lang="en-IN" sz="2400" b="1" dirty="0"/>
              <a:t>reattaching</a:t>
            </a:r>
            <a:r>
              <a:rPr lang="en-IN" sz="2400" dirty="0"/>
              <a:t> by </a:t>
            </a:r>
            <a:r>
              <a:rPr lang="en-IN" sz="2400" b="1" dirty="0"/>
              <a:t>SSBs</a:t>
            </a:r>
            <a:r>
              <a:rPr lang="en-IN" sz="2400" dirty="0"/>
              <a:t> protein</a:t>
            </a:r>
          </a:p>
          <a:p>
            <a:r>
              <a:rPr lang="en-IN" sz="2400" dirty="0"/>
              <a:t>The main SSBs protein in eukaryotes is </a:t>
            </a:r>
            <a:r>
              <a:rPr lang="en-IN" sz="2400" b="1" dirty="0"/>
              <a:t>RPA</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F22887-4A5B-5E1B-4C38-07770E008633}"/>
              </a:ext>
            </a:extLst>
          </p:cNvPr>
          <p:cNvPicPr>
            <a:picLocks noChangeAspect="1"/>
          </p:cNvPicPr>
          <p:nvPr/>
        </p:nvPicPr>
        <p:blipFill>
          <a:blip r:embed="rId2"/>
          <a:stretch>
            <a:fillRect/>
          </a:stretch>
        </p:blipFill>
        <p:spPr>
          <a:xfrm>
            <a:off x="5158853" y="1734312"/>
            <a:ext cx="6537278" cy="3397246"/>
          </a:xfrm>
          <a:prstGeom prst="rect">
            <a:avLst/>
          </a:prstGeom>
          <a:effectLst/>
        </p:spPr>
      </p:pic>
    </p:spTree>
    <p:extLst>
      <p:ext uri="{BB962C8B-B14F-4D97-AF65-F5344CB8AC3E}">
        <p14:creationId xmlns:p14="http://schemas.microsoft.com/office/powerpoint/2010/main" val="37417860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68020-4134-A4FC-6ACC-71BE822D278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Elongation</a:t>
            </a:r>
          </a:p>
        </p:txBody>
      </p:sp>
      <p:pic>
        <p:nvPicPr>
          <p:cNvPr id="5" name="Content Placeholder 4">
            <a:extLst>
              <a:ext uri="{FF2B5EF4-FFF2-40B4-BE49-F238E27FC236}">
                <a16:creationId xmlns:a16="http://schemas.microsoft.com/office/drawing/2014/main" id="{EC2053FB-37D0-063B-1299-C377D480F87C}"/>
              </a:ext>
            </a:extLst>
          </p:cNvPr>
          <p:cNvPicPr>
            <a:picLocks noGrp="1" noChangeAspect="1"/>
          </p:cNvPicPr>
          <p:nvPr>
            <p:ph idx="1"/>
          </p:nvPr>
        </p:nvPicPr>
        <p:blipFill>
          <a:blip r:embed="rId2"/>
          <a:stretch>
            <a:fillRect/>
          </a:stretch>
        </p:blipFill>
        <p:spPr>
          <a:xfrm>
            <a:off x="2494197" y="1675227"/>
            <a:ext cx="7203606" cy="4394199"/>
          </a:xfrm>
          <a:prstGeom prst="rect">
            <a:avLst/>
          </a:prstGeom>
        </p:spPr>
      </p:pic>
    </p:spTree>
    <p:extLst>
      <p:ext uri="{BB962C8B-B14F-4D97-AF65-F5344CB8AC3E}">
        <p14:creationId xmlns:p14="http://schemas.microsoft.com/office/powerpoint/2010/main" val="37745556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9A263-2BC5-DFCA-2655-E6F7217AA1F1}"/>
              </a:ext>
            </a:extLst>
          </p:cNvPr>
          <p:cNvSpPr>
            <a:spLocks noGrp="1"/>
          </p:cNvSpPr>
          <p:nvPr>
            <p:ph type="title"/>
          </p:nvPr>
        </p:nvSpPr>
        <p:spPr>
          <a:xfrm>
            <a:off x="686834" y="1153572"/>
            <a:ext cx="3200400" cy="4461163"/>
          </a:xfrm>
        </p:spPr>
        <p:txBody>
          <a:bodyPr>
            <a:normAutofit/>
          </a:bodyPr>
          <a:lstStyle/>
          <a:p>
            <a:r>
              <a:rPr lang="en-IN">
                <a:solidFill>
                  <a:srgbClr val="FFFFFF"/>
                </a:solidFill>
              </a:rPr>
              <a:t>Leading Strand Synthesis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24F44AD-6CEA-8E68-64DF-E5190A6D4895}"/>
              </a:ext>
            </a:extLst>
          </p:cNvPr>
          <p:cNvSpPr>
            <a:spLocks noGrp="1"/>
          </p:cNvSpPr>
          <p:nvPr>
            <p:ph idx="1"/>
          </p:nvPr>
        </p:nvSpPr>
        <p:spPr>
          <a:xfrm>
            <a:off x="4447308" y="591344"/>
            <a:ext cx="6906491" cy="5585619"/>
          </a:xfrm>
        </p:spPr>
        <p:txBody>
          <a:bodyPr anchor="ctr">
            <a:normAutofit/>
          </a:bodyPr>
          <a:lstStyle/>
          <a:p>
            <a:r>
              <a:rPr lang="en-IN" sz="2400" dirty="0"/>
              <a:t>Starts with the primase activity of </a:t>
            </a:r>
            <a:r>
              <a:rPr lang="en-IN" sz="2400" b="1" dirty="0"/>
              <a:t>DNA pol Alpha </a:t>
            </a:r>
            <a:r>
              <a:rPr lang="en-IN" sz="2400" dirty="0"/>
              <a:t>to lays down an </a:t>
            </a:r>
            <a:r>
              <a:rPr lang="en-IN" sz="2400" b="1" dirty="0"/>
              <a:t>RNA primer</a:t>
            </a:r>
            <a:r>
              <a:rPr lang="en-IN" sz="2400" dirty="0"/>
              <a:t>, then the DNA pol component of pol Alpha adds a stretch of DNA</a:t>
            </a:r>
          </a:p>
          <a:p>
            <a:r>
              <a:rPr lang="en-IN" sz="2400" b="1" dirty="0"/>
              <a:t>RFC </a:t>
            </a:r>
            <a:r>
              <a:rPr lang="en-IN" sz="2400" dirty="0"/>
              <a:t>assembles </a:t>
            </a:r>
            <a:r>
              <a:rPr lang="en-IN" sz="2400" b="1" dirty="0"/>
              <a:t>PCNA</a:t>
            </a:r>
            <a:r>
              <a:rPr lang="en-IN" sz="2400" dirty="0"/>
              <a:t> at the end of the primer, PCNA displaces DNA Pol Alpha</a:t>
            </a:r>
          </a:p>
          <a:p>
            <a:r>
              <a:rPr lang="en-IN" sz="2400" b="1" dirty="0"/>
              <a:t>DNA polymerase Delta or epsilon </a:t>
            </a:r>
            <a:r>
              <a:rPr lang="en-IN" sz="2400" dirty="0"/>
              <a:t>to </a:t>
            </a:r>
            <a:r>
              <a:rPr lang="en-IN" sz="2400" b="1" dirty="0"/>
              <a:t>PCNA</a:t>
            </a:r>
            <a:r>
              <a:rPr lang="en-IN" sz="2400" dirty="0"/>
              <a:t> at the 3’ end of the growing strand to carry out highly processive DNA synthesis Leading Strand synthesis</a:t>
            </a:r>
          </a:p>
          <a:p>
            <a:r>
              <a:rPr lang="en-IN" sz="2400" dirty="0"/>
              <a:t>The DNA polymerase Alpha can extend the initial RNA primer with about 20 nucleotides of DNA but is not capable of lengthy DNA synthesis</a:t>
            </a:r>
          </a:p>
          <a:p>
            <a:r>
              <a:rPr lang="en-IN" sz="2400" dirty="0"/>
              <a:t>After that DNA polymerase delta recognizes this primer and begins leading strand synthesis in 5’ -&gt; 3; direction</a:t>
            </a:r>
          </a:p>
        </p:txBody>
      </p:sp>
    </p:spTree>
    <p:extLst>
      <p:ext uri="{BB962C8B-B14F-4D97-AF65-F5344CB8AC3E}">
        <p14:creationId xmlns:p14="http://schemas.microsoft.com/office/powerpoint/2010/main" val="21193701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FAB9A-8953-2A49-FDD8-B9A46E6EE1D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000" kern="1200">
                <a:solidFill>
                  <a:schemeClr val="bg1"/>
                </a:solidFill>
                <a:latin typeface="+mj-lt"/>
                <a:ea typeface="+mj-ea"/>
                <a:cs typeface="+mj-cs"/>
              </a:rPr>
              <a:t>Priming DNA Synthesis comparison between bacteria and Eukaryotes </a:t>
            </a:r>
          </a:p>
        </p:txBody>
      </p:sp>
      <p:pic>
        <p:nvPicPr>
          <p:cNvPr id="5" name="Content Placeholder 4">
            <a:extLst>
              <a:ext uri="{FF2B5EF4-FFF2-40B4-BE49-F238E27FC236}">
                <a16:creationId xmlns:a16="http://schemas.microsoft.com/office/drawing/2014/main" id="{60B858A9-75C4-50C8-C0F9-A10EE4F370DE}"/>
              </a:ext>
            </a:extLst>
          </p:cNvPr>
          <p:cNvPicPr>
            <a:picLocks noGrp="1" noChangeAspect="1"/>
          </p:cNvPicPr>
          <p:nvPr>
            <p:ph idx="1"/>
          </p:nvPr>
        </p:nvPicPr>
        <p:blipFill rotWithShape="1">
          <a:blip r:embed="rId2"/>
          <a:srcRect t="1555"/>
          <a:stretch/>
        </p:blipFill>
        <p:spPr>
          <a:xfrm>
            <a:off x="2000947" y="1675227"/>
            <a:ext cx="8190105" cy="4394199"/>
          </a:xfrm>
          <a:prstGeom prst="rect">
            <a:avLst/>
          </a:prstGeom>
        </p:spPr>
      </p:pic>
    </p:spTree>
    <p:extLst>
      <p:ext uri="{BB962C8B-B14F-4D97-AF65-F5344CB8AC3E}">
        <p14:creationId xmlns:p14="http://schemas.microsoft.com/office/powerpoint/2010/main" val="28701415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7A26-6CAD-7999-B8FD-5F104B5FF782}"/>
              </a:ext>
            </a:extLst>
          </p:cNvPr>
          <p:cNvSpPr>
            <a:spLocks noGrp="1"/>
          </p:cNvSpPr>
          <p:nvPr>
            <p:ph type="title"/>
          </p:nvPr>
        </p:nvSpPr>
        <p:spPr>
          <a:xfrm>
            <a:off x="686834" y="1153572"/>
            <a:ext cx="3200400" cy="4461163"/>
          </a:xfrm>
        </p:spPr>
        <p:txBody>
          <a:bodyPr>
            <a:normAutofit/>
          </a:bodyPr>
          <a:lstStyle/>
          <a:p>
            <a:r>
              <a:rPr lang="en-IN">
                <a:solidFill>
                  <a:srgbClr val="FFFFFF"/>
                </a:solidFill>
              </a:rPr>
              <a:t>Lagging Strand Synthesis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F51616D-4C3B-2F86-D552-AC4292A484F9}"/>
              </a:ext>
            </a:extLst>
          </p:cNvPr>
          <p:cNvSpPr>
            <a:spLocks noGrp="1"/>
          </p:cNvSpPr>
          <p:nvPr>
            <p:ph idx="1"/>
          </p:nvPr>
        </p:nvSpPr>
        <p:spPr>
          <a:xfrm>
            <a:off x="4447308" y="591344"/>
            <a:ext cx="6906491" cy="5585619"/>
          </a:xfrm>
        </p:spPr>
        <p:txBody>
          <a:bodyPr anchor="ctr">
            <a:normAutofit/>
          </a:bodyPr>
          <a:lstStyle/>
          <a:p>
            <a:r>
              <a:rPr lang="en-IN" sz="2600" dirty="0"/>
              <a:t>RNA primers synthesized by DNA polymerase </a:t>
            </a:r>
            <a:r>
              <a:rPr lang="en-IN" sz="2600" b="1" dirty="0"/>
              <a:t>Alpha</a:t>
            </a:r>
            <a:r>
              <a:rPr lang="en-IN" sz="2600" dirty="0"/>
              <a:t>, in the 5’ -&gt; 3’ direction</a:t>
            </a:r>
          </a:p>
          <a:p>
            <a:r>
              <a:rPr lang="en-IN" sz="2600" dirty="0"/>
              <a:t>DNA polymerases delta will synthesize short fragments of DNA called </a:t>
            </a:r>
            <a:r>
              <a:rPr lang="en-IN" sz="2600" b="1" dirty="0"/>
              <a:t>Okazaki</a:t>
            </a:r>
            <a:r>
              <a:rPr lang="en-IN" sz="2600" dirty="0"/>
              <a:t> fragments which are added to the </a:t>
            </a:r>
            <a:r>
              <a:rPr lang="en-IN" sz="2600" b="1" dirty="0"/>
              <a:t>3’</a:t>
            </a:r>
            <a:r>
              <a:rPr lang="en-IN" sz="2600" dirty="0"/>
              <a:t> end of the primer</a:t>
            </a:r>
          </a:p>
          <a:p>
            <a:r>
              <a:rPr lang="en-IN" sz="2600" dirty="0"/>
              <a:t>Completion of lagging-strand synthesis requires removal of the </a:t>
            </a:r>
            <a:r>
              <a:rPr lang="en-IN" sz="2600" b="1" dirty="0"/>
              <a:t>DNA primer </a:t>
            </a:r>
            <a:r>
              <a:rPr lang="en-IN" sz="2600" dirty="0"/>
              <a:t>from each Okazaki fragments</a:t>
            </a:r>
          </a:p>
          <a:p>
            <a:r>
              <a:rPr lang="en-IN" sz="2600" dirty="0"/>
              <a:t>To solve this problem there is </a:t>
            </a:r>
            <a:r>
              <a:rPr lang="en-IN" sz="2600" b="1" dirty="0"/>
              <a:t>two</a:t>
            </a:r>
            <a:r>
              <a:rPr lang="en-IN" sz="2600" dirty="0"/>
              <a:t> models for </a:t>
            </a:r>
            <a:r>
              <a:rPr lang="en-IN" sz="2600" b="1" dirty="0"/>
              <a:t>the competition of lagging strand synthesis </a:t>
            </a:r>
            <a:r>
              <a:rPr lang="en-IN" sz="2600" dirty="0"/>
              <a:t>in eukaryotes are described: </a:t>
            </a:r>
          </a:p>
          <a:p>
            <a:pPr marL="0" indent="0">
              <a:buNone/>
            </a:pPr>
            <a:r>
              <a:rPr lang="en-IN" sz="2600" dirty="0"/>
              <a:t> 1. </a:t>
            </a:r>
            <a:r>
              <a:rPr lang="en-IN" sz="2600" dirty="0" err="1"/>
              <a:t>Rnase</a:t>
            </a:r>
            <a:r>
              <a:rPr lang="en-IN" sz="2600" dirty="0"/>
              <a:t> H model</a:t>
            </a:r>
          </a:p>
          <a:p>
            <a:pPr marL="0" indent="0">
              <a:buNone/>
            </a:pPr>
            <a:r>
              <a:rPr lang="en-IN" sz="2600" dirty="0"/>
              <a:t> 2. Flap Model</a:t>
            </a:r>
          </a:p>
        </p:txBody>
      </p:sp>
    </p:spTree>
    <p:extLst>
      <p:ext uri="{BB962C8B-B14F-4D97-AF65-F5344CB8AC3E}">
        <p14:creationId xmlns:p14="http://schemas.microsoft.com/office/powerpoint/2010/main" val="26255499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2EC1E-5F7A-6018-940B-FB30EF87577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Rnase H model                             Flap Model</a:t>
            </a:r>
          </a:p>
        </p:txBody>
      </p:sp>
      <p:pic>
        <p:nvPicPr>
          <p:cNvPr id="5" name="Content Placeholder 4">
            <a:extLst>
              <a:ext uri="{FF2B5EF4-FFF2-40B4-BE49-F238E27FC236}">
                <a16:creationId xmlns:a16="http://schemas.microsoft.com/office/drawing/2014/main" id="{67C8B9F8-481A-40E2-B541-BF5FF059A042}"/>
              </a:ext>
            </a:extLst>
          </p:cNvPr>
          <p:cNvPicPr>
            <a:picLocks noGrp="1" noChangeAspect="1"/>
          </p:cNvPicPr>
          <p:nvPr>
            <p:ph idx="1"/>
          </p:nvPr>
        </p:nvPicPr>
        <p:blipFill rotWithShape="1">
          <a:blip r:embed="rId2"/>
          <a:srcRect l="678" r="1"/>
          <a:stretch/>
        </p:blipFill>
        <p:spPr>
          <a:xfrm>
            <a:off x="1561514" y="1661159"/>
            <a:ext cx="9172135" cy="4821107"/>
          </a:xfrm>
          <a:prstGeom prst="rect">
            <a:avLst/>
          </a:prstGeom>
        </p:spPr>
      </p:pic>
    </p:spTree>
    <p:extLst>
      <p:ext uri="{BB962C8B-B14F-4D97-AF65-F5344CB8AC3E}">
        <p14:creationId xmlns:p14="http://schemas.microsoft.com/office/powerpoint/2010/main" val="163295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4651</TotalTime>
  <Words>5028</Words>
  <Application>Microsoft Office PowerPoint</Application>
  <PresentationFormat>Widescreen</PresentationFormat>
  <Paragraphs>513</Paragraphs>
  <Slides>109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109</vt:i4>
      </vt:variant>
    </vt:vector>
  </HeadingPairs>
  <TitlesOfParts>
    <vt:vector size="113" baseType="lpstr">
      <vt:lpstr>Arial</vt:lpstr>
      <vt:lpstr>Calibri</vt:lpstr>
      <vt:lpstr>Calibri Light</vt:lpstr>
      <vt:lpstr>Office Theme</vt:lpstr>
      <vt:lpstr>DNA Replication in  Prokaryotes &amp; Eukaryotes</vt:lpstr>
      <vt:lpstr>DNA Replication</vt:lpstr>
      <vt:lpstr>Basic Info</vt:lpstr>
      <vt:lpstr>Cont,</vt:lpstr>
      <vt:lpstr>The outcome of DNA replication?</vt:lpstr>
      <vt:lpstr>Annex of Replication</vt:lpstr>
      <vt:lpstr>When &amp; where DNA replication takes place? Synthesis Phase (S Phase)</vt:lpstr>
      <vt:lpstr>What is the rate and how long it take to replicate human DNA?</vt:lpstr>
      <vt:lpstr>Some History  Discovery of DNA Replication?</vt:lpstr>
      <vt:lpstr>Arthur Kornberg</vt:lpstr>
      <vt:lpstr>Some of Models for DNA Replication</vt:lpstr>
      <vt:lpstr>Modes of DNA Replication </vt:lpstr>
      <vt:lpstr>2. Conservative   </vt:lpstr>
      <vt:lpstr>Modes </vt:lpstr>
      <vt:lpstr>3. Semi-conservative Replication</vt:lpstr>
      <vt:lpstr>semi</vt:lpstr>
      <vt:lpstr>Proof for Semi-conservative Replication</vt:lpstr>
      <vt:lpstr>Meselson and Stahl Experiment in 1957</vt:lpstr>
      <vt:lpstr>Experiment</vt:lpstr>
      <vt:lpstr>The Meselson-Stahl experiment</vt:lpstr>
      <vt:lpstr>Process of Exp</vt:lpstr>
      <vt:lpstr>Generation</vt:lpstr>
      <vt:lpstr>2. Taylors Experiment </vt:lpstr>
      <vt:lpstr>PowerPoint Presentation</vt:lpstr>
      <vt:lpstr>Prokaryotic Cell v/s Eukaryotic Cell</vt:lpstr>
      <vt:lpstr>Some of the similarities between Pro &amp; Eukaryotic cells</vt:lpstr>
      <vt:lpstr>Cont,</vt:lpstr>
      <vt:lpstr>Location</vt:lpstr>
      <vt:lpstr>Where Cell Division occur?</vt:lpstr>
      <vt:lpstr>Replication origin single &amp; Multiple sites?</vt:lpstr>
      <vt:lpstr>Enzyme &amp; Protein</vt:lpstr>
      <vt:lpstr>Steps in Rep’n</vt:lpstr>
      <vt:lpstr>Bubble in replication     Replication Fork </vt:lpstr>
      <vt:lpstr>Okazaki Fragments </vt:lpstr>
      <vt:lpstr>Rolling circular Model of DNA Replication</vt:lpstr>
      <vt:lpstr>Rolling</vt:lpstr>
      <vt:lpstr>Rolling Circle has 5 steps:</vt:lpstr>
      <vt:lpstr>3 Basic Steps Involved in rolling circular Model</vt:lpstr>
      <vt:lpstr>1. Initiation</vt:lpstr>
      <vt:lpstr>Cont,</vt:lpstr>
      <vt:lpstr>2. Elongation</vt:lpstr>
      <vt:lpstr>Cont,</vt:lpstr>
      <vt:lpstr>3. Termination</vt:lpstr>
      <vt:lpstr>Cont,</vt:lpstr>
      <vt:lpstr>Replication In Prokaryotes</vt:lpstr>
      <vt:lpstr>DNA polymerase Family</vt:lpstr>
      <vt:lpstr>DNA polymerase Types</vt:lpstr>
      <vt:lpstr>DNA Features </vt:lpstr>
      <vt:lpstr>Topoisomerase Type I</vt:lpstr>
      <vt:lpstr>Helicase</vt:lpstr>
      <vt:lpstr>Some of main Steps</vt:lpstr>
      <vt:lpstr>Strand Separation</vt:lpstr>
      <vt:lpstr>2 forks</vt:lpstr>
      <vt:lpstr>Formation of replication fork and SSBs bind to stabilize ssDNA</vt:lpstr>
      <vt:lpstr>DNA helicase unwind the double helix</vt:lpstr>
      <vt:lpstr>DNA rep</vt:lpstr>
      <vt:lpstr>Leading &amp; Lagging strand</vt:lpstr>
      <vt:lpstr>Replication Fork</vt:lpstr>
      <vt:lpstr>Started DNA synthesis – DNA Primers</vt:lpstr>
      <vt:lpstr>Replacing RNA primers with DNA</vt:lpstr>
      <vt:lpstr>Chromosome erosion</vt:lpstr>
      <vt:lpstr>Telemeres</vt:lpstr>
      <vt:lpstr>DNA polymerases</vt:lpstr>
      <vt:lpstr>Steps of rna base, gaps fill and repirs </vt:lpstr>
      <vt:lpstr>Cont,</vt:lpstr>
      <vt:lpstr>DNA final</vt:lpstr>
      <vt:lpstr>PowerPoint Presentation</vt:lpstr>
      <vt:lpstr>Termination of DNA replication</vt:lpstr>
      <vt:lpstr>Replication in Eukaryotes</vt:lpstr>
      <vt:lpstr>Chromosomes in Eukaryotic Cells consist of</vt:lpstr>
      <vt:lpstr>Cell cycle</vt:lpstr>
      <vt:lpstr>PowerPoint Presentation</vt:lpstr>
      <vt:lpstr>Differences </vt:lpstr>
      <vt:lpstr>PowerPoint Presentation</vt:lpstr>
      <vt:lpstr>Basic steps of replication in EUK</vt:lpstr>
      <vt:lpstr>Some important process in eukaryotes</vt:lpstr>
      <vt:lpstr>Role of protein in Euk</vt:lpstr>
      <vt:lpstr>DNA Polymerase Alpha</vt:lpstr>
      <vt:lpstr>DNA Polymerase Delta </vt:lpstr>
      <vt:lpstr>DNA Polymerase Epsilon</vt:lpstr>
      <vt:lpstr>Proteins involved in Eukaryotic DNA Synthesis</vt:lpstr>
      <vt:lpstr>0RC &amp; MCM</vt:lpstr>
      <vt:lpstr>DNA Ligase</vt:lpstr>
      <vt:lpstr>DNA REPLICATION</vt:lpstr>
      <vt:lpstr>Cont,</vt:lpstr>
      <vt:lpstr>1.Initiation</vt:lpstr>
      <vt:lpstr>Cell Regulation</vt:lpstr>
      <vt:lpstr>PowerPoint Presentation</vt:lpstr>
      <vt:lpstr>Steps in formation of pre-RC</vt:lpstr>
      <vt:lpstr>Cont,</vt:lpstr>
      <vt:lpstr>RFC</vt:lpstr>
      <vt:lpstr>PowerPoint Presentation</vt:lpstr>
      <vt:lpstr>Enzymatic Activity</vt:lpstr>
      <vt:lpstr>The Eukaryotic Replication fork</vt:lpstr>
      <vt:lpstr>Elongation</vt:lpstr>
      <vt:lpstr>Leading Strand Synthesis</vt:lpstr>
      <vt:lpstr>Priming DNA Synthesis comparison between bacteria and Eukaryotes </vt:lpstr>
      <vt:lpstr>Lagging Strand Synthesis</vt:lpstr>
      <vt:lpstr>Rnase H model                             Flap Model</vt:lpstr>
      <vt:lpstr>DNA replication Annex</vt:lpstr>
      <vt:lpstr>Cont,</vt:lpstr>
      <vt:lpstr>Replication takes place at telomeric ends Termination process</vt:lpstr>
      <vt:lpstr>Termination of Replication in Eukaryotes</vt:lpstr>
      <vt:lpstr>PowerPoint Presentation</vt:lpstr>
      <vt:lpstr>Some concepts related to Telemetric activity and Aging</vt:lpstr>
      <vt:lpstr>How Fast and Accuarate</vt:lpstr>
      <vt:lpstr>Editing &amp; Proofreading DNA</vt:lpstr>
      <vt:lpstr>Mismatch repair</vt:lpstr>
      <vt:lpstr>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 Replication in  Prokaryotes &amp; Eukaryotes</dc:title>
  <dc:creator>ABHISHEK BARANDOORU JANAVEJIRAO</dc:creator>
  <cp:lastModifiedBy>ABHISHEK BARANDOORU JANAVEJIRAO</cp:lastModifiedBy>
  <cp:revision>330</cp:revision>
  <dcterms:created xsi:type="dcterms:W3CDTF">2022-07-15T22:46:33Z</dcterms:created>
  <dcterms:modified xsi:type="dcterms:W3CDTF">2022-07-19T13:51:44Z</dcterms:modified>
</cp:coreProperties>
</file>